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18" r:id="rId1"/>
  </p:sldMasterIdLst>
  <p:notesMasterIdLst>
    <p:notesMasterId r:id="rId74"/>
  </p:notesMasterIdLst>
  <p:sldIdLst>
    <p:sldId id="264" r:id="rId2"/>
    <p:sldId id="289" r:id="rId3"/>
    <p:sldId id="410" r:id="rId4"/>
    <p:sldId id="347" r:id="rId5"/>
    <p:sldId id="383" r:id="rId6"/>
    <p:sldId id="348" r:id="rId7"/>
    <p:sldId id="385" r:id="rId8"/>
    <p:sldId id="389" r:id="rId9"/>
    <p:sldId id="390" r:id="rId10"/>
    <p:sldId id="398" r:id="rId11"/>
    <p:sldId id="391" r:id="rId12"/>
    <p:sldId id="392" r:id="rId13"/>
    <p:sldId id="394" r:id="rId14"/>
    <p:sldId id="302" r:id="rId15"/>
    <p:sldId id="303" r:id="rId16"/>
    <p:sldId id="304" r:id="rId17"/>
    <p:sldId id="305" r:id="rId18"/>
    <p:sldId id="307" r:id="rId19"/>
    <p:sldId id="308" r:id="rId20"/>
    <p:sldId id="319" r:id="rId21"/>
    <p:sldId id="375" r:id="rId22"/>
    <p:sldId id="320" r:id="rId23"/>
    <p:sldId id="321" r:id="rId24"/>
    <p:sldId id="322" r:id="rId25"/>
    <p:sldId id="411" r:id="rId26"/>
    <p:sldId id="315" r:id="rId27"/>
    <p:sldId id="359" r:id="rId28"/>
    <p:sldId id="350" r:id="rId29"/>
    <p:sldId id="298" r:id="rId30"/>
    <p:sldId id="318" r:id="rId31"/>
    <p:sldId id="353" r:id="rId32"/>
    <p:sldId id="354" r:id="rId33"/>
    <p:sldId id="323" r:id="rId34"/>
    <p:sldId id="324" r:id="rId35"/>
    <p:sldId id="325" r:id="rId36"/>
    <p:sldId id="331" r:id="rId37"/>
    <p:sldId id="332" r:id="rId38"/>
    <p:sldId id="333" r:id="rId39"/>
    <p:sldId id="327" r:id="rId40"/>
    <p:sldId id="326" r:id="rId41"/>
    <p:sldId id="334" r:id="rId42"/>
    <p:sldId id="342" r:id="rId43"/>
    <p:sldId id="335" r:id="rId44"/>
    <p:sldId id="336" r:id="rId45"/>
    <p:sldId id="337" r:id="rId46"/>
    <p:sldId id="338" r:id="rId47"/>
    <p:sldId id="339" r:id="rId48"/>
    <p:sldId id="340" r:id="rId49"/>
    <p:sldId id="341" r:id="rId50"/>
    <p:sldId id="412" r:id="rId51"/>
    <p:sldId id="265" r:id="rId52"/>
    <p:sldId id="267" r:id="rId53"/>
    <p:sldId id="268" r:id="rId54"/>
    <p:sldId id="388" r:id="rId55"/>
    <p:sldId id="270" r:id="rId56"/>
    <p:sldId id="271" r:id="rId57"/>
    <p:sldId id="272" r:id="rId58"/>
    <p:sldId id="277" r:id="rId59"/>
    <p:sldId id="399" r:id="rId60"/>
    <p:sldId id="376" r:id="rId61"/>
    <p:sldId id="266" r:id="rId62"/>
    <p:sldId id="380" r:id="rId63"/>
    <p:sldId id="402" r:id="rId64"/>
    <p:sldId id="403" r:id="rId65"/>
    <p:sldId id="395" r:id="rId66"/>
    <p:sldId id="404" r:id="rId67"/>
    <p:sldId id="405" r:id="rId68"/>
    <p:sldId id="406" r:id="rId69"/>
    <p:sldId id="381" r:id="rId70"/>
    <p:sldId id="407" r:id="rId71"/>
    <p:sldId id="408" r:id="rId72"/>
    <p:sldId id="409"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29"/>
  </p:normalViewPr>
  <p:slideViewPr>
    <p:cSldViewPr snapToGrid="0" snapToObjects="1" showGuides="1">
      <p:cViewPr>
        <p:scale>
          <a:sx n="112" d="100"/>
          <a:sy n="112" d="100"/>
        </p:scale>
        <p:origin x="480"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10/21/18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9</a:t>
            </a:fld>
            <a:endParaRPr lang="en-US"/>
          </a:p>
        </p:txBody>
      </p:sp>
    </p:spTree>
    <p:extLst>
      <p:ext uri="{BB962C8B-B14F-4D97-AF65-F5344CB8AC3E}">
        <p14:creationId xmlns:p14="http://schemas.microsoft.com/office/powerpoint/2010/main" val="1358704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74FD6AAA-7C75-FB4B-8EA1-06B22787237D}"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5650326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 Id="rId3" Type="http://schemas.openxmlformats.org/officeDocument/2006/relationships/image" Target="../media/image8.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 Id="rId3" Type="http://schemas.openxmlformats.org/officeDocument/2006/relationships/image" Target="../media/image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90.png"/><Relationship Id="rId5" Type="http://schemas.openxmlformats.org/officeDocument/2006/relationships/image" Target="../media/image200.png"/><Relationship Id="rId6" Type="http://schemas.openxmlformats.org/officeDocument/2006/relationships/image" Target="../media/image210.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1210.png"/></Relationships>
</file>

<file path=ppt/slides/_rels/slide15.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25.png"/><Relationship Id="rId5" Type="http://schemas.openxmlformats.org/officeDocument/2006/relationships/image" Target="../media/image260.png"/><Relationship Id="rId6"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90.png"/><Relationship Id="rId4" Type="http://schemas.openxmlformats.org/officeDocument/2006/relationships/image" Target="../media/image300.png"/><Relationship Id="rId5" Type="http://schemas.openxmlformats.org/officeDocument/2006/relationships/image" Target="../media/image260.png"/><Relationship Id="rId6"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image" Target="../media/image28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3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oleObject" Target="../embeddings/oleObject1.bin"/><Relationship Id="rId9" Type="http://schemas.openxmlformats.org/officeDocument/2006/relationships/image" Target="../media/image18.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1.png"/><Relationship Id="rId3" Type="http://schemas.openxmlformats.org/officeDocument/2006/relationships/image" Target="../media/image5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png"/><Relationship Id="rId3" Type="http://schemas.openxmlformats.org/officeDocument/2006/relationships/image" Target="../media/image4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www.cs.bham.ac.uk/~jxb/NN/l8.pdf" TargetMode="External"/><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hyperlink" Target="http://www.bioinfo.org.cn/~wangchao/maa/Numerical_Optimization.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52.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34.png"/><Relationship Id="rId13"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27.png"/><Relationship Id="rId9" Type="http://schemas.openxmlformats.org/officeDocument/2006/relationships/image" Target="../media/image76.png"/><Relationship Id="rId10"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38.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48.png"/><Relationship Id="rId8"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57.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3" Type="http://schemas.openxmlformats.org/officeDocument/2006/relationships/image" Target="../media/image50.png"/><Relationship Id="rId14" Type="http://schemas.openxmlformats.org/officeDocument/2006/relationships/image" Target="../media/image68.png"/><Relationship Id="rId15"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88.png"/><Relationship Id="rId5" Type="http://schemas.openxmlformats.org/officeDocument/2006/relationships/image" Target="../media/image90.png"/><Relationship Id="rId6" Type="http://schemas.openxmlformats.org/officeDocument/2006/relationships/image" Target="../media/image93.png"/><Relationship Id="rId10" Type="http://schemas.openxmlformats.org/officeDocument/2006/relationships/image" Target="../media/image101.png"/></Relationships>
</file>

<file path=ppt/slides/_rels/slide58.xml.rels><?xml version="1.0" encoding="UTF-8" standalone="yes"?>
<Relationships xmlns="http://schemas.openxmlformats.org/package/2006/relationships"><Relationship Id="rId11" Type="http://schemas.openxmlformats.org/officeDocument/2006/relationships/image" Target="../media/image92.png"/><Relationship Id="rId12" Type="http://schemas.openxmlformats.org/officeDocument/2006/relationships/image" Target="../media/image68.png"/><Relationship Id="rId13" Type="http://schemas.openxmlformats.org/officeDocument/2006/relationships/image" Target="../media/image69.png"/><Relationship Id="rId1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3.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59.xml.rels><?xml version="1.0" encoding="UTF-8" standalone="yes"?>
<Relationships xmlns="http://schemas.openxmlformats.org/package/2006/relationships"><Relationship Id="rId11" Type="http://schemas.openxmlformats.org/officeDocument/2006/relationships/image" Target="../media/image480.png"/><Relationship Id="rId12" Type="http://schemas.openxmlformats.org/officeDocument/2006/relationships/image" Target="../media/image68.png"/><Relationship Id="rId13" Type="http://schemas.openxmlformats.org/officeDocument/2006/relationships/image" Target="../media/image69.png"/><Relationship Id="rId1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88.png"/><Relationship Id="rId4" Type="http://schemas.openxmlformats.org/officeDocument/2006/relationships/image" Target="../media/image96.png"/><Relationship Id="rId5" Type="http://schemas.openxmlformats.org/officeDocument/2006/relationships/image" Target="../media/image90.png"/><Relationship Id="rId6" Type="http://schemas.openxmlformats.org/officeDocument/2006/relationships/image" Target="../media/image93.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1" Type="http://schemas.openxmlformats.org/officeDocument/2006/relationships/image" Target="../media/image106.png"/><Relationship Id="rId12" Type="http://schemas.openxmlformats.org/officeDocument/2006/relationships/image" Target="../media/image86.png"/><Relationship Id="rId13"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0.png"/><Relationship Id="rId7" Type="http://schemas.openxmlformats.org/officeDocument/2006/relationships/image" Target="../media/image690.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5.png"/></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63.xml.rels><?xml version="1.0" encoding="UTF-8" standalone="yes"?>
<Relationships xmlns="http://schemas.openxmlformats.org/package/2006/relationships"><Relationship Id="rId9" Type="http://schemas.openxmlformats.org/officeDocument/2006/relationships/image" Target="../media/image107.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9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68.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69.xml.rels><?xml version="1.0" encoding="UTF-8" standalone="yes"?>
<Relationships xmlns="http://schemas.openxmlformats.org/package/2006/relationships"><Relationship Id="rId9" Type="http://schemas.openxmlformats.org/officeDocument/2006/relationships/image" Target="../media/image400.png"/><Relationship Id="rId20" Type="http://schemas.openxmlformats.org/officeDocument/2006/relationships/image" Target="../media/image129.png"/><Relationship Id="rId10" Type="http://schemas.openxmlformats.org/officeDocument/2006/relationships/image" Target="../media/image1200.png"/><Relationship Id="rId11" Type="http://schemas.openxmlformats.org/officeDocument/2006/relationships/image" Target="../media/image451.png"/><Relationship Id="rId12" Type="http://schemas.openxmlformats.org/officeDocument/2006/relationships/image" Target="../media/image1211.png"/><Relationship Id="rId13" Type="http://schemas.openxmlformats.org/officeDocument/2006/relationships/image" Target="../media/image122.png"/><Relationship Id="rId14" Type="http://schemas.openxmlformats.org/officeDocument/2006/relationships/image" Target="../media/image123.png"/><Relationship Id="rId15" Type="http://schemas.openxmlformats.org/officeDocument/2006/relationships/image" Target="../media/image124.png"/><Relationship Id="rId16" Type="http://schemas.openxmlformats.org/officeDocument/2006/relationships/image" Target="../media/image125.png"/><Relationship Id="rId17" Type="http://schemas.openxmlformats.org/officeDocument/2006/relationships/image" Target="../media/image126.png"/><Relationship Id="rId18" Type="http://schemas.openxmlformats.org/officeDocument/2006/relationships/image" Target="../media/image127.png"/><Relationship Id="rId19" Type="http://schemas.openxmlformats.org/officeDocument/2006/relationships/image" Target="../media/image128.png"/><Relationship Id="rId1" Type="http://schemas.openxmlformats.org/officeDocument/2006/relationships/slideLayout" Target="../slideLayouts/slideLayout8.xml"/><Relationship Id="rId2" Type="http://schemas.openxmlformats.org/officeDocument/2006/relationships/image" Target="../media/image390.png"/><Relationship Id="rId3" Type="http://schemas.openxmlformats.org/officeDocument/2006/relationships/image" Target="../media/image710.png"/><Relationship Id="rId4" Type="http://schemas.openxmlformats.org/officeDocument/2006/relationships/image" Target="../media/image120.png"/><Relationship Id="rId5" Type="http://schemas.openxmlformats.org/officeDocument/2006/relationships/image" Target="../media/image1170.png"/><Relationship Id="rId6" Type="http://schemas.openxmlformats.org/officeDocument/2006/relationships/image" Target="../media/image79.png"/><Relationship Id="rId7" Type="http://schemas.openxmlformats.org/officeDocument/2006/relationships/image" Target="../media/image1180.png"/><Relationship Id="rId8" Type="http://schemas.openxmlformats.org/officeDocument/2006/relationships/image" Target="../media/image119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0.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a:t>
            </a:r>
            <a:r>
              <a:rPr lang="en-US" dirty="0" smtClean="0"/>
              <a:t>12:  </a:t>
            </a:r>
            <a:r>
              <a:rPr lang="en-US" dirty="0" smtClean="0"/>
              <a:t>Perceptron and Back Propagation</a:t>
            </a:r>
            <a:endParaRPr lang="en-US" dirty="0"/>
          </a:p>
        </p:txBody>
      </p:sp>
      <p:sp>
        <p:nvSpPr>
          <p:cNvPr id="4" name="Rectangle 3"/>
          <p:cNvSpPr/>
          <p:nvPr/>
        </p:nvSpPr>
        <p:spPr>
          <a:xfrm>
            <a:off x="5977217" y="3244334"/>
            <a:ext cx="237566" cy="369332"/>
          </a:xfrm>
          <a:prstGeom prst="rect">
            <a:avLst/>
          </a:prstGeom>
        </p:spPr>
        <p:txBody>
          <a:bodyPr wrap="none">
            <a:spAutoFit/>
          </a:bodyPr>
          <a:lstStyle/>
          <a:p>
            <a:r>
              <a:rPr lang="sk-SK" b="0" dirty="0" smtClean="0">
                <a:effectLst/>
              </a:rPr>
              <a:t> </a:t>
            </a:r>
            <a:endParaRPr lang="en-US" dirty="0"/>
          </a:p>
        </p:txBody>
      </p:sp>
    </p:spTree>
    <p:extLst>
      <p:ext uri="{BB962C8B-B14F-4D97-AF65-F5344CB8AC3E}">
        <p14:creationId xmlns:p14="http://schemas.microsoft.com/office/powerpoint/2010/main" val="1797123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grpSp>
        <p:nvGrpSpPr>
          <p:cNvPr id="20" name="Group 19"/>
          <p:cNvGrpSpPr/>
          <p:nvPr/>
        </p:nvGrpSpPr>
        <p:grpSpPr>
          <a:xfrm>
            <a:off x="1948069" y="983807"/>
            <a:ext cx="8521148" cy="5593231"/>
            <a:chOff x="1364974" y="600169"/>
            <a:chExt cx="9692948" cy="6362394"/>
          </a:xfrm>
        </p:grpSpPr>
        <p:grpSp>
          <p:nvGrpSpPr>
            <p:cNvPr id="16" name="Group 15"/>
            <p:cNvGrpSpPr/>
            <p:nvPr/>
          </p:nvGrpSpPr>
          <p:grpSpPr>
            <a:xfrm>
              <a:off x="1364974" y="600169"/>
              <a:ext cx="9692948" cy="6362394"/>
              <a:chOff x="283904" y="2040834"/>
              <a:chExt cx="10694505" cy="7129670"/>
            </a:xfrm>
          </p:grpSpPr>
          <p:grpSp>
            <p:nvGrpSpPr>
              <p:cNvPr id="14" name="Group 13"/>
              <p:cNvGrpSpPr/>
              <p:nvPr/>
            </p:nvGrpSpPr>
            <p:grpSpPr>
              <a:xfrm>
                <a:off x="283904" y="2040834"/>
                <a:ext cx="10694505" cy="7129670"/>
                <a:chOff x="2332382" y="1411694"/>
                <a:chExt cx="7026459" cy="468430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382" y="1411694"/>
                  <a:ext cx="7026459" cy="4684306"/>
                </a:xfrm>
                <a:prstGeom prst="rect">
                  <a:avLst/>
                </a:prstGeom>
              </p:spPr>
            </p:pic>
            <p:cxnSp>
              <p:nvCxnSpPr>
                <p:cNvPr id="9" name="Straight Arrow Connector 8"/>
                <p:cNvCxnSpPr/>
                <p:nvPr/>
              </p:nvCxnSpPr>
              <p:spPr>
                <a:xfrm>
                  <a:off x="5526892" y="2994991"/>
                  <a:ext cx="773850" cy="0"/>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4902287" y="3589051"/>
                    <a:ext cx="1457738" cy="745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num>
                            <m:den>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902287" y="3589051"/>
                    <a:ext cx="1457738" cy="745185"/>
                  </a:xfrm>
                  <a:prstGeom prst="rect">
                    <a:avLst/>
                  </a:prstGeom>
                  <a:blipFill rotWithShape="0">
                    <a:blip r:embed="rId3"/>
                    <a:stretch>
                      <a:fillRect b="-5208"/>
                    </a:stretch>
                  </a:blipFill>
                </p:spPr>
                <p:txBody>
                  <a:bodyPr/>
                  <a:lstStyle/>
                  <a:p>
                    <a:r>
                      <a:rPr lang="en-US">
                        <a:noFill/>
                      </a:rPr>
                      <a:t> </a:t>
                    </a:r>
                  </a:p>
                </p:txBody>
              </p:sp>
            </mc:Fallback>
          </mc:AlternateContent>
        </p:grpSp>
        <p:cxnSp>
          <p:nvCxnSpPr>
            <p:cNvPr id="17" name="Straight Arrow Connector 16"/>
            <p:cNvCxnSpPr/>
            <p:nvPr/>
          </p:nvCxnSpPr>
          <p:spPr>
            <a:xfrm flipV="1">
              <a:off x="6812794" y="1205948"/>
              <a:ext cx="1151763" cy="833"/>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p:cNvSpPr txBox="1"/>
              <p:nvPr/>
            </p:nvSpPr>
            <p:spPr>
              <a:xfrm>
                <a:off x="6582943" y="1065413"/>
                <a:ext cx="13212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2</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582943" y="1065413"/>
                <a:ext cx="1321219" cy="369332"/>
              </a:xfrm>
              <a:prstGeom prst="rect">
                <a:avLst/>
              </a:prstGeom>
              <a:blipFill rotWithShape="0">
                <a:blip r:embed="rId4"/>
                <a:stretch>
                  <a:fillRect b="-13333"/>
                </a:stretch>
              </a:blipFill>
            </p:spPr>
            <p:txBody>
              <a:bodyPr/>
              <a:lstStyle/>
              <a:p>
                <a:r>
                  <a:rPr lang="en-US">
                    <a:noFill/>
                  </a:rPr>
                  <a:t> </a:t>
                </a:r>
              </a:p>
            </p:txBody>
          </p:sp>
        </mc:Fallback>
      </mc:AlternateContent>
      <p:sp>
        <p:nvSpPr>
          <p:cNvPr id="21" name="Arc 20"/>
          <p:cNvSpPr/>
          <p:nvPr/>
        </p:nvSpPr>
        <p:spPr>
          <a:xfrm rot="1016666">
            <a:off x="6679097" y="3154016"/>
            <a:ext cx="516835" cy="530087"/>
          </a:xfrm>
          <a:prstGeom prst="arc">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a:off x="6763795" y="2874321"/>
                <a:ext cx="1321219"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num>
                        <m:den>
                          <m:r>
                            <a:rPr lang="en-US" b="0" i="1" smtClean="0">
                              <a:latin typeface="Cambria Math" charset="0"/>
                            </a:rPr>
                            <m:t>4</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6763795" y="2874321"/>
                <a:ext cx="1321219" cy="616515"/>
              </a:xfrm>
              <a:prstGeom prst="rect">
                <a:avLst/>
              </a:prstGeom>
              <a:blipFill rotWithShape="0">
                <a:blip r:embed="rId5"/>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74FD6AAA-7C75-FB4B-8EA1-06B22787237D}" type="slidenum">
              <a:rPr lang="en-US" smtClean="0"/>
              <a:t>10</a:t>
            </a:fld>
            <a:endParaRPr lang="en-US"/>
          </a:p>
        </p:txBody>
      </p:sp>
    </p:spTree>
    <p:extLst>
      <p:ext uri="{BB962C8B-B14F-4D97-AF65-F5344CB8AC3E}">
        <p14:creationId xmlns:p14="http://schemas.microsoft.com/office/powerpoint/2010/main" val="20125737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554"/>
            <a:ext cx="6515098" cy="4343400"/>
          </a:xfrm>
          <a:prstGeom prst="rect">
            <a:avLst/>
          </a:prstGeom>
        </p:spPr>
      </p:pic>
      <p:sp>
        <p:nvSpPr>
          <p:cNvPr id="3" name="Slide Number Placeholder 2"/>
          <p:cNvSpPr>
            <a:spLocks noGrp="1"/>
          </p:cNvSpPr>
          <p:nvPr>
            <p:ph type="sldNum" sz="quarter" idx="12"/>
          </p:nvPr>
        </p:nvSpPr>
        <p:spPr/>
        <p:txBody>
          <a:bodyPr/>
          <a:lstStyle/>
          <a:p>
            <a:fld id="{74FD6AAA-7C75-FB4B-8EA1-06B22787237D}" type="slidenum">
              <a:rPr lang="en-US" smtClean="0"/>
              <a:t>11</a:t>
            </a:fld>
            <a:endParaRPr lang="en-US"/>
          </a:p>
        </p:txBody>
      </p:sp>
    </p:spTree>
    <p:extLst>
      <p:ext uri="{BB962C8B-B14F-4D97-AF65-F5344CB8AC3E}">
        <p14:creationId xmlns:p14="http://schemas.microsoft.com/office/powerpoint/2010/main" val="17469699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424"/>
            <a:ext cx="6515101" cy="4343400"/>
          </a:xfrm>
          <a:prstGeom prst="rect">
            <a:avLst/>
          </a:prstGeom>
        </p:spPr>
      </p:pic>
      <p:sp>
        <p:nvSpPr>
          <p:cNvPr id="3" name="Slide Number Placeholder 2"/>
          <p:cNvSpPr>
            <a:spLocks noGrp="1"/>
          </p:cNvSpPr>
          <p:nvPr>
            <p:ph type="sldNum" sz="quarter" idx="12"/>
          </p:nvPr>
        </p:nvSpPr>
        <p:spPr/>
        <p:txBody>
          <a:bodyPr/>
          <a:lstStyle/>
          <a:p>
            <a:fld id="{74FD6AAA-7C75-FB4B-8EA1-06B22787237D}" type="slidenum">
              <a:rPr lang="en-US" smtClean="0"/>
              <a:t>12</a:t>
            </a:fld>
            <a:endParaRPr lang="en-US"/>
          </a:p>
        </p:txBody>
      </p:sp>
    </p:spTree>
    <p:extLst>
      <p:ext uri="{BB962C8B-B14F-4D97-AF65-F5344CB8AC3E}">
        <p14:creationId xmlns:p14="http://schemas.microsoft.com/office/powerpoint/2010/main" val="9268723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the coefficients for Logistic Regression </a:t>
            </a:r>
            <a:endParaRPr lang="en-US" dirty="0"/>
          </a:p>
        </p:txBody>
      </p:sp>
      <p:sp>
        <p:nvSpPr>
          <p:cNvPr id="3" name="TextBox 2"/>
          <p:cNvSpPr txBox="1"/>
          <p:nvPr/>
        </p:nvSpPr>
        <p:spPr>
          <a:xfrm>
            <a:off x="971812" y="1133409"/>
            <a:ext cx="7685117" cy="830997"/>
          </a:xfrm>
          <a:prstGeom prst="rect">
            <a:avLst/>
          </a:prstGeom>
          <a:noFill/>
        </p:spPr>
        <p:txBody>
          <a:bodyPr wrap="none" rtlCol="0">
            <a:spAutoFit/>
          </a:bodyPr>
          <a:lstStyle/>
          <a:p>
            <a:r>
              <a:rPr lang="en-US" sz="2400" dirty="0" smtClean="0">
                <a:latin typeface="Karla" charset="0"/>
                <a:ea typeface="Karla" charset="0"/>
                <a:cs typeface="Karla" charset="0"/>
              </a:rPr>
              <a:t>Find the coefficients that minimize the loss function</a:t>
            </a:r>
          </a:p>
          <a:p>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2724692" y="1739119"/>
                <a:ext cx="667426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ℒ</m:t>
                      </m:r>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e>
                      </m:d>
                      <m:r>
                        <a:rPr lang="en-US" sz="2400" b="0" i="1" smtClean="0">
                          <a:latin typeface="Cambria Math" charset="0"/>
                        </a:rPr>
                        <m:t>=−</m:t>
                      </m:r>
                      <m:nary>
                        <m:naryPr>
                          <m:chr m:val="∑"/>
                          <m:supHide m:val="on"/>
                          <m:ctrlPr>
                            <a:rPr lang="en-US" sz="2400" i="1">
                              <a:latin typeface="Cambria Math" charset="0"/>
                            </a:rPr>
                          </m:ctrlPr>
                        </m:naryPr>
                        <m:sub>
                          <m:r>
                            <a:rPr lang="en-US" sz="2400" i="1">
                              <a:latin typeface="Cambria Math" charset="0"/>
                            </a:rPr>
                            <m:t>𝑖</m:t>
                          </m:r>
                        </m:sub>
                        <m:sup/>
                        <m:e>
                          <m:r>
                            <a:rPr lang="en-US" sz="2400" i="1">
                              <a:latin typeface="Cambria Math" charset="0"/>
                            </a:rPr>
                            <m:t>[</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func>
                            <m:funcPr>
                              <m:ctrlPr>
                                <a:rPr lang="en-US" sz="2400" i="1">
                                  <a:latin typeface="Cambria Math" charset="0"/>
                                </a:rPr>
                              </m:ctrlPr>
                            </m:funcPr>
                            <m:fName>
                              <m:r>
                                <m:rPr>
                                  <m:sty m:val="p"/>
                                </m:rPr>
                                <a:rPr lang="en-US" sz="2400">
                                  <a:latin typeface="Cambria Math" charset="0"/>
                                </a:rPr>
                                <m:t>log</m:t>
                              </m:r>
                            </m:fName>
                            <m:e>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d>
                                <m:dPr>
                                  <m:ctrlPr>
                                    <a:rPr lang="en-US" sz="2400" i="1">
                                      <a:latin typeface="Cambria Math" charset="0"/>
                                    </a:rPr>
                                  </m:ctrlPr>
                                </m:dPr>
                                <m:e>
                                  <m:r>
                                    <a:rPr lang="en-US" sz="2400" i="1">
                                      <a:latin typeface="Cambria Math" charset="0"/>
                                    </a:rPr>
                                    <m:t>1−</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e>
                              </m:d>
                              <m:func>
                                <m:funcPr>
                                  <m:ctrlPr>
                                    <a:rPr lang="en-US" sz="2400" i="1">
                                      <a:latin typeface="Cambria Math" charset="0"/>
                                    </a:rPr>
                                  </m:ctrlPr>
                                </m:funcPr>
                                <m:fName>
                                  <m:r>
                                    <m:rPr>
                                      <m:sty m:val="p"/>
                                    </m:rPr>
                                    <a:rPr lang="en-US" sz="2400">
                                      <a:latin typeface="Cambria Math" charset="0"/>
                                    </a:rPr>
                                    <m:t>log</m:t>
                                  </m:r>
                                </m:fName>
                                <m:e>
                                  <m:r>
                                    <a:rPr lang="en-US" sz="2400" i="1">
                                      <a:latin typeface="Cambria Math" charset="0"/>
                                    </a:rPr>
                                    <m:t>(1−</m:t>
                                  </m:r>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e>
                              </m:func>
                            </m:e>
                          </m:func>
                        </m:e>
                      </m:nary>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2724692" y="1739119"/>
                <a:ext cx="6674263" cy="988540"/>
              </a:xfrm>
              <a:prstGeom prst="rect">
                <a:avLst/>
              </a:prstGeom>
              <a:blipFill rotWithShape="0">
                <a:blip r:embed="rId2"/>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74FD6AAA-7C75-FB4B-8EA1-06B22787237D}" type="slidenum">
              <a:rPr lang="en-US" smtClean="0"/>
              <a:t>13</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623" y="2719718"/>
            <a:ext cx="5486400" cy="3657600"/>
          </a:xfrm>
          <a:prstGeom prst="rect">
            <a:avLst/>
          </a:prstGeom>
        </p:spPr>
      </p:pic>
    </p:spTree>
    <p:extLst>
      <p:ext uri="{BB962C8B-B14F-4D97-AF65-F5344CB8AC3E}">
        <p14:creationId xmlns:p14="http://schemas.microsoft.com/office/powerpoint/2010/main" val="4965866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14</a:t>
            </a:fld>
            <a:endParaRPr lang="en-US"/>
          </a:p>
        </p:txBody>
      </p:sp>
      <p:sp>
        <p:nvSpPr>
          <p:cNvPr id="16" name="TextBox 15"/>
          <p:cNvSpPr txBox="1"/>
          <p:nvPr/>
        </p:nvSpPr>
        <p:spPr>
          <a:xfrm>
            <a:off x="767215" y="1148791"/>
            <a:ext cx="639790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smtClean="0">
                  <a:latin typeface="Karla" charset="0"/>
                  <a:ea typeface="Karla" charset="0"/>
                  <a:cs typeface="Karla" charset="0"/>
                </a:rPr>
                <a:t>Coefficients or </a:t>
              </a:r>
              <a:r>
                <a:rPr lang="en-US" sz="2400" b="1" dirty="0" smtClean="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smtClean="0">
                  <a:latin typeface="Karla" charset="0"/>
                  <a:ea typeface="Karla" charset="0"/>
                  <a:cs typeface="Karla" charset="0"/>
                </a:rPr>
                <a:t>Intercept or </a:t>
              </a:r>
              <a:r>
                <a:rPr lang="en-US" sz="2400" b="1" dirty="0" smtClean="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xmlns:a14="http://schemas.microsoft.com/office/drawing/2010/main">
            <mc:Choice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smtClean="0"/>
                      <a:t>f(X)</a:t>
                    </a:r>
                    <a14:m>
                      <m:oMath xmlns:m="http://schemas.openxmlformats.org/officeDocument/2006/math">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smtClean="0">
                  <a:latin typeface="Karla" charset="0"/>
                  <a:ea typeface="Karla" charset="0"/>
                  <a:cs typeface="Karla" charset="0"/>
                </a:rPr>
                <a:t>Classification</a:t>
              </a:r>
              <a:endParaRPr lang="en-US" dirty="0">
                <a:latin typeface="Karla" charset="0"/>
                <a:ea typeface="Karla" charset="0"/>
                <a:cs typeface="Karla" charset="0"/>
              </a:endParaRP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xmlns:a14="http://schemas.microsoft.com/office/drawing/2010/main">
          <mc:Choice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smtClean="0"/>
                    <a:t>f</a:t>
                  </a:r>
                  <a14:m>
                    <m:oMath xmlns:m="http://schemas.openxmlformats.org/officeDocument/2006/math">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smtClean="0">
                  <a:latin typeface="Karla" charset="0"/>
                  <a:ea typeface="Karla" charset="0"/>
                  <a:cs typeface="Karla" charset="0"/>
                </a:rPr>
                <a:t>Regression</a:t>
              </a:r>
              <a:endParaRPr lang="en-US" dirty="0">
                <a:latin typeface="Karla" charset="0"/>
                <a:ea typeface="Karla" charset="0"/>
                <a:cs typeface="Karla" charset="0"/>
              </a:endParaRPr>
            </a:p>
          </p:txBody>
        </p:sp>
      </p:grpSp>
      <mc:AlternateContent xmlns:mc="http://schemas.openxmlformats.org/markup-compatibility/2006" xmlns:a14="http://schemas.microsoft.com/office/drawing/2010/main">
        <mc:Choice Requires="a14">
          <p:sp>
            <p:nvSpPr>
              <p:cNvPr id="13" name="TextBox 12"/>
              <p:cNvSpPr txBox="1"/>
              <p:nvPr/>
            </p:nvSpPr>
            <p:spPr>
              <a:xfrm>
                <a:off x="9332757" y="2299939"/>
                <a:ext cx="243361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smtClean="0">
                  <a:latin typeface="Cambria Math" charset="0"/>
                </a:endParaRPr>
              </a:p>
              <a:p>
                <a:r>
                  <a:rPr lang="en-US" b="0" dirty="0" smtClean="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9"/>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156458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15</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=200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1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10"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grpSp>
        <p:nvGrpSpPr>
          <p:cNvPr id="8" name="Group 7"/>
          <p:cNvGrpSpPr/>
          <p:nvPr/>
        </p:nvGrpSpPr>
        <p:grpSpPr>
          <a:xfrm>
            <a:off x="6562688" y="3710501"/>
            <a:ext cx="2767028" cy="769442"/>
            <a:chOff x="6562688" y="3710501"/>
            <a:chExt cx="2767028" cy="769442"/>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y=No</a:t>
              </a:r>
              <a:endParaRPr lang="en-US" sz="2000" i="1" dirty="0">
                <a:solidFill>
                  <a:schemeClr val="tx1">
                    <a:lumMod val="75000"/>
                    <a:lumOff val="25000"/>
                  </a:schemeClr>
                </a:solidFill>
              </a:endParaRPr>
            </a:p>
          </p:txBody>
        </p:sp>
        <p:sp>
          <p:nvSpPr>
            <p:cNvPr id="7" name="TextBox 6"/>
            <p:cNvSpPr txBox="1"/>
            <p:nvPr/>
          </p:nvSpPr>
          <p:spPr>
            <a:xfrm>
              <a:off x="6562688" y="3710501"/>
              <a:ext cx="1986746" cy="369332"/>
            </a:xfrm>
            <a:prstGeom prst="rect">
              <a:avLst/>
            </a:prstGeom>
            <a:noFill/>
          </p:spPr>
          <p:txBody>
            <a:bodyPr wrap="square" rtlCol="0">
              <a:spAutoFit/>
            </a:bodyPr>
            <a:lstStyle/>
            <a:p>
              <a:r>
                <a:rPr lang="en-US" smtClean="0">
                  <a:solidFill>
                    <a:srgbClr val="C00000"/>
                  </a:solidFill>
                  <a:latin typeface="Karla" charset="0"/>
                  <a:ea typeface="Karla" charset="0"/>
                  <a:cs typeface="Karla" charset="0"/>
                </a:rPr>
                <a:t>Correct answer</a:t>
              </a:r>
              <a:endParaRPr lang="en-US" dirty="0">
                <a:solidFill>
                  <a:srgbClr val="C00000"/>
                </a:solidFill>
                <a:latin typeface="Karla" charset="0"/>
                <a:ea typeface="Karla" charset="0"/>
                <a:cs typeface="Karla" charset="0"/>
              </a:endParaRPr>
            </a:p>
          </p:txBody>
        </p:sp>
      </p:grpSp>
    </p:spTree>
    <p:extLst>
      <p:ext uri="{BB962C8B-B14F-4D97-AF65-F5344CB8AC3E}">
        <p14:creationId xmlns:p14="http://schemas.microsoft.com/office/powerpoint/2010/main" val="140886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16</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y=Yes</a:t>
            </a:r>
            <a:endParaRPr lang="en-US" sz="2000" i="1" dirty="0">
              <a:solidFill>
                <a:schemeClr val="tx1">
                  <a:lumMod val="75000"/>
                  <a:lumOff val="25000"/>
                </a:schemeClr>
              </a:solidFill>
            </a:endParaRP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
        <p:nvSpPr>
          <p:cNvPr id="25" name="TextBox 24"/>
          <p:cNvSpPr txBox="1"/>
          <p:nvPr/>
        </p:nvSpPr>
        <p:spPr>
          <a:xfrm>
            <a:off x="6635284" y="3693092"/>
            <a:ext cx="2158196" cy="369332"/>
          </a:xfrm>
          <a:prstGeom prst="rect">
            <a:avLst/>
          </a:prstGeom>
          <a:noFill/>
        </p:spPr>
        <p:txBody>
          <a:bodyPr wrap="square" rtlCol="0">
            <a:spAutoFit/>
          </a:bodyPr>
          <a:lstStyle/>
          <a:p>
            <a:r>
              <a:rPr lang="en-US" smtClean="0">
                <a:solidFill>
                  <a:srgbClr val="C00000"/>
                </a:solidFill>
                <a:latin typeface="Karla" charset="0"/>
                <a:ea typeface="Karla" charset="0"/>
                <a:cs typeface="Karla" charset="0"/>
              </a:rPr>
              <a:t>Correct answer </a:t>
            </a:r>
            <a:endParaRPr lang="en-US" dirty="0">
              <a:solidFill>
                <a:srgbClr val="C00000"/>
              </a:solidFill>
              <a:latin typeface="Karla" charset="0"/>
              <a:ea typeface="Karla" charset="0"/>
              <a:cs typeface="Karla" charset="0"/>
            </a:endParaRPr>
          </a:p>
        </p:txBody>
      </p:sp>
    </p:spTree>
    <p:extLst>
      <p:ext uri="{BB962C8B-B14F-4D97-AF65-F5344CB8AC3E}">
        <p14:creationId xmlns:p14="http://schemas.microsoft.com/office/powerpoint/2010/main" val="114664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17</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smtClean="0">
                <a:solidFill>
                  <a:schemeClr val="tx1">
                    <a:lumMod val="75000"/>
                    <a:lumOff val="25000"/>
                  </a:schemeClr>
                </a:solidFill>
              </a:rPr>
              <a:t>Loss Function: </a:t>
            </a:r>
            <a:r>
              <a:rPr lang="en-US" sz="2400" dirty="0" smtClean="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Telling the computer how </a:t>
            </a:r>
            <a:r>
              <a:rPr lang="en-US" sz="2400" b="1" dirty="0" smtClean="0">
                <a:solidFill>
                  <a:srgbClr val="FF0000"/>
                </a:solidFill>
                <a:latin typeface="Karla" charset="0"/>
                <a:ea typeface="Karla" charset="0"/>
                <a:cs typeface="Karla" charset="0"/>
              </a:rPr>
              <a:t>bad</a:t>
            </a:r>
            <a:r>
              <a:rPr lang="en-US" sz="2400" dirty="0" smtClean="0">
                <a:solidFill>
                  <a:schemeClr val="tx1">
                    <a:lumMod val="75000"/>
                    <a:lumOff val="25000"/>
                  </a:schemeClr>
                </a:solidFill>
                <a:latin typeface="Karla" charset="0"/>
                <a:ea typeface="Karla" charset="0"/>
                <a:cs typeface="Karla" charset="0"/>
              </a:rPr>
              <a:t> or </a:t>
            </a:r>
            <a:r>
              <a:rPr lang="en-US" sz="2400" b="1" dirty="0" smtClean="0">
                <a:solidFill>
                  <a:srgbClr val="00B050"/>
                </a:solidFill>
                <a:latin typeface="Karla" charset="0"/>
                <a:ea typeface="Karla" charset="0"/>
                <a:cs typeface="Karla" charset="0"/>
              </a:rPr>
              <a:t>good</a:t>
            </a:r>
            <a:r>
              <a:rPr lang="en-US" sz="2400" dirty="0" smtClean="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smtClean="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smtClean="0">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66892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pic>
        <p:nvPicPr>
          <p:cNvPr id="12"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4955" y="1376243"/>
            <a:ext cx="4094645" cy="2729764"/>
          </a:xfrm>
        </p:spPr>
      </p:pic>
      <p:sp>
        <p:nvSpPr>
          <p:cNvPr id="4" name="Slide Number Placeholder 3"/>
          <p:cNvSpPr>
            <a:spLocks noGrp="1"/>
          </p:cNvSpPr>
          <p:nvPr>
            <p:ph type="sldNum" sz="quarter" idx="12"/>
          </p:nvPr>
        </p:nvSpPr>
        <p:spPr/>
        <p:txBody>
          <a:bodyPr/>
          <a:lstStyle/>
          <a:p>
            <a:fld id="{74FD6AAA-7C75-FB4B-8EA1-06B22787237D}" type="slidenum">
              <a:rPr lang="en-US" smtClean="0"/>
              <a:t>18</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smtClean="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3"/>
                <a:stretch>
                  <a:fillRect l="-864" t="-2111" r="-1325" b="-5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31520" y="1100959"/>
                <a:ext cx="10582656" cy="461665"/>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that gives the minimul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rotWithShape="0">
                <a:blip r:embed="rId4"/>
                <a:stretch>
                  <a:fillRect l="-864" t="-10667" b="-3066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5589845" y="4501254"/>
                <a:ext cx="1568122"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𝑑𝑊</m:t>
                          </m:r>
                        </m:den>
                      </m:f>
                      <m:r>
                        <a:rPr lang="en-US" sz="2400" b="0" i="1" smtClean="0">
                          <a:latin typeface="Cambria Math" charset="0"/>
                        </a:rPr>
                        <m:t>=0</m:t>
                      </m:r>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89845" y="4501254"/>
                <a:ext cx="1568122" cy="70346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089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19</a:t>
            </a:fld>
            <a:endParaRPr lang="en-US"/>
          </a:p>
        </p:txBody>
      </p:sp>
      <p:sp>
        <p:nvSpPr>
          <p:cNvPr id="8" name="Rectangle 7"/>
          <p:cNvSpPr/>
          <p:nvPr/>
        </p:nvSpPr>
        <p:spPr>
          <a:xfrm>
            <a:off x="602691" y="3599117"/>
            <a:ext cx="10862299" cy="2508379"/>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any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Determine which direction to go to reduce the loss </a:t>
            </a:r>
            <a:r>
              <a:rPr lang="en-US" sz="2000" dirty="0" smtClean="0">
                <a:solidFill>
                  <a:schemeClr val="tx1">
                    <a:lumMod val="75000"/>
                    <a:lumOff val="25000"/>
                  </a:schemeClr>
                </a:solidFill>
                <a:latin typeface="Karla" charset="0"/>
                <a:ea typeface="Karla" charset="0"/>
                <a:cs typeface="Karla" charset="0"/>
              </a:rPr>
              <a:t>(</a:t>
            </a:r>
            <a:r>
              <a:rPr lang="en-US" sz="2000" dirty="0" smtClean="0">
                <a:solidFill>
                  <a:schemeClr val="tx1">
                    <a:lumMod val="75000"/>
                    <a:lumOff val="25000"/>
                  </a:schemeClr>
                </a:solidFill>
                <a:latin typeface="Karla" charset="0"/>
                <a:ea typeface="Karla" charset="0"/>
                <a:cs typeface="Karla" charset="0"/>
              </a:rPr>
              <a:t>left or right)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Specifically,  we can </a:t>
            </a:r>
            <a:r>
              <a:rPr lang="en-US" sz="2000" dirty="0" smtClean="0">
                <a:solidFill>
                  <a:schemeClr val="tx1">
                    <a:lumMod val="75000"/>
                    <a:lumOff val="25000"/>
                  </a:schemeClr>
                </a:solidFill>
                <a:latin typeface="Karla" charset="0"/>
                <a:ea typeface="Karla" charset="0"/>
                <a:cs typeface="Karla" charset="0"/>
              </a:rPr>
              <a:t>calculate the slope of the function at this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Shift to the right if slope is negative or shift to the left if slope is positive</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Repeat</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02046" y="2075688"/>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11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0" presetClass="path" presetSubtype="0" accel="50000" decel="50000" fill="hold" grpId="1" nodeType="withEffect">
                                  <p:stCondLst>
                                    <p:cond delay="500"/>
                                  </p:stCondLst>
                                  <p:childTnLst>
                                    <p:animMotion origin="layout" path="M 3.33333E-6 -2.22222E-6 L 0.03021 0.08496 " pathEditMode="relative" rAng="0" ptsTypes="AA">
                                      <p:cBhvr>
                                        <p:cTn id="36" dur="2000" fill="hold"/>
                                        <p:tgtEl>
                                          <p:spTgt spid="3"/>
                                        </p:tgtEl>
                                        <p:attrNameLst>
                                          <p:attrName>ppt_x</p:attrName>
                                          <p:attrName>ppt_y</p:attrName>
                                        </p:attrNameLst>
                                      </p:cBhvr>
                                      <p:rCtr x="1510" y="4236"/>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4" dur="2000" fill="hold"/>
                                        <p:tgtEl>
                                          <p:spTgt spid="3"/>
                                        </p:tgtEl>
                                        <p:attrNameLst>
                                          <p:attrName>ppt_x</p:attrName>
                                          <p:attrName>ppt_y</p:attrName>
                                        </p:attrNameLst>
                                      </p:cBhvr>
                                      <p:rCtr x="1159" y="2894"/>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8" dur="2000" fill="hold"/>
                                        <p:tgtEl>
                                          <p:spTgt spid="3"/>
                                        </p:tgtEl>
                                        <p:attrNameLst>
                                          <p:attrName>ppt_x</p:attrName>
                                          <p:attrName>ppt_y</p:attrName>
                                        </p:attrNameLst>
                                      </p:cBhvr>
                                      <p:rCtr x="1094" y="625"/>
                                    </p:animMotion>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2"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br>
              <a:rPr lang="en-US" sz="2400" dirty="0" smtClean="0"/>
            </a:br>
            <a:endParaRPr lang="en-US" sz="2400" dirty="0" smtClean="0"/>
          </a:p>
          <a:p>
            <a:r>
              <a:rPr lang="en-US" sz="2400" b="1" dirty="0" smtClean="0"/>
              <a:t>Question</a:t>
            </a:r>
            <a:r>
              <a:rPr lang="en-US" sz="2400" dirty="0" smtClean="0"/>
              <a:t>: How do we generalize this to more than one predictor?</a:t>
            </a:r>
          </a:p>
          <a:p>
            <a:endParaRPr lang="en-US" sz="2400" b="1" dirty="0" smtClean="0"/>
          </a:p>
          <a:p>
            <a:endParaRPr lang="en-US" b="1" dirty="0"/>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20</a:t>
            </a:fld>
            <a:endParaRPr lang="en-US"/>
          </a:p>
        </p:txBody>
      </p:sp>
    </p:spTree>
    <p:extLst>
      <p:ext uri="{BB962C8B-B14F-4D97-AF65-F5344CB8AC3E}">
        <p14:creationId xmlns:p14="http://schemas.microsoft.com/office/powerpoint/2010/main" val="91105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b="1" dirty="0" smtClean="0">
                <a:solidFill>
                  <a:srgbClr val="C00000"/>
                </a:solidFill>
              </a:rPr>
              <a:t>Derivative</a:t>
            </a:r>
            <a:endParaRPr lang="en-US" sz="2400" dirty="0"/>
          </a:p>
          <a:p>
            <a:r>
              <a:rPr lang="en-US" sz="2400" b="1" dirty="0" smtClean="0"/>
              <a:t>Question</a:t>
            </a:r>
            <a:r>
              <a:rPr lang="en-US" sz="2400" dirty="0" smtClean="0"/>
              <a:t>: How do we generalize this to more than one predictor?</a:t>
            </a:r>
          </a:p>
          <a:p>
            <a:r>
              <a:rPr lang="en-US" sz="2400" b="1" dirty="0" smtClean="0">
                <a:solidFill>
                  <a:srgbClr val="C00000"/>
                </a:solidFill>
              </a:rPr>
              <a:t>Take the derivative with respect to each coefficient and do the same sequentially</a:t>
            </a:r>
          </a:p>
          <a:p>
            <a:r>
              <a:rPr lang="en-US" sz="2400" b="1" dirty="0" smtClean="0"/>
              <a:t>Question: </a:t>
            </a:r>
            <a:r>
              <a:rPr lang="en-US" sz="2400" b="1" dirty="0"/>
              <a:t> </a:t>
            </a:r>
            <a:r>
              <a:rPr lang="en-US" sz="2400" dirty="0" smtClean="0"/>
              <a:t>What do you think it is a good approach for telling the model how to change (what is the step size) to become better? </a:t>
            </a:r>
            <a:endParaRPr lang="en-US" sz="2400" dirty="0" smtClean="0"/>
          </a:p>
          <a:p>
            <a:r>
              <a:rPr lang="en-US" sz="2400" b="1" dirty="0" smtClean="0">
                <a:solidFill>
                  <a:srgbClr val="C00000"/>
                </a:solidFill>
              </a:rPr>
              <a:t>More on this later</a:t>
            </a:r>
            <a:endParaRPr lang="en-US" sz="2400" b="1" dirty="0" smtClean="0">
              <a:solidFill>
                <a:srgbClr val="C00000"/>
              </a:solidFill>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Tree>
    <p:extLst>
      <p:ext uri="{BB962C8B-B14F-4D97-AF65-F5344CB8AC3E}">
        <p14:creationId xmlns:p14="http://schemas.microsoft.com/office/powerpoint/2010/main" val="10117979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the Pavlos game</a:t>
            </a:r>
            <a:endParaRPr lang="en-US" dirty="0"/>
          </a:p>
        </p:txBody>
      </p:sp>
      <p:sp>
        <p:nvSpPr>
          <p:cNvPr id="3" name="Content Placeholder 2"/>
          <p:cNvSpPr>
            <a:spLocks noGrp="1"/>
          </p:cNvSpPr>
          <p:nvPr>
            <p:ph idx="1"/>
          </p:nvPr>
        </p:nvSpPr>
        <p:spPr>
          <a:xfrm>
            <a:off x="833415" y="1177758"/>
            <a:ext cx="10596585" cy="1379175"/>
          </a:xfrm>
        </p:spPr>
        <p:txBody>
          <a:bodyPr/>
          <a:lstStyle/>
          <a:p>
            <a:r>
              <a:rPr lang="en-US" sz="2400" dirty="0" smtClean="0"/>
              <a:t>We know that we want to go in the opposite direction of the derivative and we know we want to be making a step proportionally to the derivative. </a:t>
            </a:r>
          </a:p>
          <a:p>
            <a:endParaRPr lang="en-US" sz="2400" dirty="0"/>
          </a:p>
          <a:p>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22</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Opposite direction of 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229600" y="2442112"/>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p:spTree>
    <p:extLst>
      <p:ext uri="{BB962C8B-B14F-4D97-AF65-F5344CB8AC3E}">
        <p14:creationId xmlns:p14="http://schemas.microsoft.com/office/powerpoint/2010/main" val="1723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38" grpId="0"/>
      <p:bldP spid="39" grpId="0"/>
      <p:bldP spid="4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Gradient</a:t>
            </a:r>
            <a:r>
              <a:rPr lang="en-US" dirty="0" smtClean="0"/>
              <a:t> Descent </a:t>
            </a:r>
            <a:endParaRPr lang="en-US" dirty="0"/>
          </a:p>
        </p:txBody>
      </p:sp>
      <mc:AlternateContent xmlns:mc="http://schemas.openxmlformats.org/markup-compatibility/2006">
        <mc:Choice xmlns:a14="http://schemas.microsoft.com/office/drawing/2010/main"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US" sz="2400" i="1" dirty="0" smtClean="0"/>
                  <a:t>L</a:t>
                </a:r>
                <a:r>
                  <a:rPr lang="en-US" sz="2400" dirty="0" smtClean="0"/>
                  <a:t> is decreasing </a:t>
                </a:r>
                <a:r>
                  <a:rPr lang="en-US" sz="2400" dirty="0" smtClean="0"/>
                  <a:t>in </a:t>
                </a:r>
                <a:r>
                  <a:rPr lang="en-US" sz="2400" dirty="0" smtClean="0"/>
                  <a:t>the direction of the negative derivative. </a:t>
                </a:r>
              </a:p>
              <a:p>
                <a:pPr marL="457200" lvl="0" indent="-342900" rtl="0">
                  <a:spcBef>
                    <a:spcPts val="1000"/>
                  </a:spcBef>
                  <a:spcAft>
                    <a:spcPts val="0"/>
                  </a:spcAft>
                  <a:buSzPts val="1800"/>
                  <a:buFont typeface="Arial" charset="0"/>
                  <a:buChar char="•"/>
                </a:pPr>
                <a:r>
                  <a:rPr lang="en-US" sz="2400" dirty="0" smtClean="0"/>
                  <a:t>The learning rate is controlled by the magnitude of </a:t>
                </a:r>
                <a14:m>
                  <m:oMath xmlns:m="http://schemas.openxmlformats.org/officeDocument/2006/math">
                    <m:r>
                      <a:rPr lang="en-US" sz="2400" b="0" i="1" smtClean="0">
                        <a:latin typeface="Cambria Math" charset="0"/>
                      </a:rPr>
                      <m:t>𝜆</m:t>
                    </m:r>
                  </m:oMath>
                </a14:m>
                <a:r>
                  <a:rPr lang="en-US" sz="2400" dirty="0" smtClean="0"/>
                  <a:t>.</a:t>
                </a:r>
                <a:endParaRPr lang="en-US" sz="2400" dirty="0"/>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23</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3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a:t>
            </a:r>
            <a:r>
              <a:rPr lang="en-US" dirty="0" smtClean="0">
                <a:latin typeface="Karla" charset="0"/>
                <a:ea typeface="Karla" charset="0"/>
                <a:cs typeface="Karla" charset="0"/>
              </a:rPr>
              <a:t>derive the </a:t>
            </a:r>
            <a:r>
              <a:rPr lang="en-US" dirty="0" smtClean="0">
                <a:latin typeface="Karla" charset="0"/>
                <a:ea typeface="Karla" charset="0"/>
                <a:cs typeface="Karla" charset="0"/>
              </a:rPr>
              <a:t>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smtClean="0">
                <a:latin typeface="Karla" charset="0"/>
                <a:ea typeface="Karla" charset="0"/>
                <a:cs typeface="Karla" charset="0"/>
              </a:rPr>
              <a:t>We need to avoid local minima</a:t>
            </a:r>
            <a:r>
              <a:rPr lang="en-US" dirty="0" smtClean="0">
                <a:latin typeface="Karla" charset="0"/>
                <a:ea typeface="Karla" charset="0"/>
                <a:cs typeface="Karla" charset="0"/>
              </a:rPr>
              <a:t>.</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Finally, the </a:t>
            </a:r>
            <a:r>
              <a:rPr lang="en-US" dirty="0" smtClean="0">
                <a:latin typeface="Karla" charset="0"/>
                <a:ea typeface="Karla" charset="0"/>
                <a:cs typeface="Karla" charset="0"/>
              </a:rPr>
              <a:t>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a:t>
            </a:r>
            <a:r>
              <a:rPr lang="en-US" dirty="0" smtClean="0">
                <a:latin typeface="Karla" charset="0"/>
                <a:ea typeface="Karla" charset="0"/>
                <a:cs typeface="Karla" charset="0"/>
              </a:rPr>
              <a:t>this can be hundreds </a:t>
            </a:r>
            <a:r>
              <a:rPr lang="en-US" dirty="0" smtClean="0">
                <a:latin typeface="Karla" charset="0"/>
                <a:ea typeface="Karla" charset="0"/>
                <a:cs typeface="Karla" charset="0"/>
              </a:rPr>
              <a:t>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24</a:t>
            </a:fld>
            <a:endParaRPr lang="en-US"/>
          </a:p>
        </p:txBody>
      </p:sp>
    </p:spTree>
    <p:extLst>
      <p:ext uri="{BB962C8B-B14F-4D97-AF65-F5344CB8AC3E}">
        <p14:creationId xmlns:p14="http://schemas.microsoft.com/office/powerpoint/2010/main" val="8360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a:t>
            </a:r>
            <a:r>
              <a:rPr lang="en-US" dirty="0" smtClean="0">
                <a:latin typeface="Karla" charset="0"/>
                <a:ea typeface="Karla" charset="0"/>
                <a:cs typeface="Karla" charset="0"/>
              </a:rPr>
              <a:t>derive the </a:t>
            </a:r>
            <a:r>
              <a:rPr lang="en-US" b="1" dirty="0" smtClean="0">
                <a:latin typeface="Karla" charset="0"/>
                <a:ea typeface="Karla" charset="0"/>
                <a:cs typeface="Karla" charset="0"/>
              </a:rPr>
              <a:t>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smtClean="0">
                <a:latin typeface="Karla" charset="0"/>
                <a:ea typeface="Karla" charset="0"/>
                <a:cs typeface="Karla" charset="0"/>
              </a:rPr>
              <a:t>We need to avoid local minima</a:t>
            </a:r>
            <a:r>
              <a:rPr lang="en-US" dirty="0" smtClean="0">
                <a:latin typeface="Karla" charset="0"/>
                <a:ea typeface="Karla" charset="0"/>
                <a:cs typeface="Karla" charset="0"/>
              </a:rPr>
              <a:t>.</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Finally, the </a:t>
            </a:r>
            <a:r>
              <a:rPr lang="en-US" dirty="0" smtClean="0">
                <a:latin typeface="Karla" charset="0"/>
                <a:ea typeface="Karla" charset="0"/>
                <a:cs typeface="Karla" charset="0"/>
              </a:rPr>
              <a:t>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a:t>
            </a:r>
            <a:r>
              <a:rPr lang="en-US" dirty="0" smtClean="0">
                <a:latin typeface="Karla" charset="0"/>
                <a:ea typeface="Karla" charset="0"/>
                <a:cs typeface="Karla" charset="0"/>
              </a:rPr>
              <a:t>this can be hundreds </a:t>
            </a:r>
            <a:r>
              <a:rPr lang="en-US" dirty="0" smtClean="0">
                <a:latin typeface="Karla" charset="0"/>
                <a:ea typeface="Karla" charset="0"/>
                <a:cs typeface="Karla" charset="0"/>
              </a:rPr>
              <a:t>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25</a:t>
            </a:fld>
            <a:endParaRPr lang="en-US"/>
          </a:p>
        </p:txBody>
      </p:sp>
    </p:spTree>
    <p:extLst>
      <p:ext uri="{BB962C8B-B14F-4D97-AF65-F5344CB8AC3E}">
        <p14:creationId xmlns:p14="http://schemas.microsoft.com/office/powerpoint/2010/main" val="10499203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Derivatives: Memories from middle school</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26</a:t>
            </a:fld>
            <a:endParaRPr lang="en-US"/>
          </a:p>
        </p:txBody>
      </p:sp>
    </p:spTree>
    <p:extLst>
      <p:ext uri="{BB962C8B-B14F-4D97-AF65-F5344CB8AC3E}">
        <p14:creationId xmlns:p14="http://schemas.microsoft.com/office/powerpoint/2010/main" val="17748788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9" name="Slide Number Placeholder 8"/>
          <p:cNvSpPr>
            <a:spLocks noGrp="1"/>
          </p:cNvSpPr>
          <p:nvPr>
            <p:ph type="sldNum" sz="quarter" idx="12"/>
          </p:nvPr>
        </p:nvSpPr>
        <p:spPr/>
        <p:txBody>
          <a:bodyPr/>
          <a:lstStyle/>
          <a:p>
            <a:fld id="{74FD6AAA-7C75-FB4B-8EA1-06B22787237D}" type="slidenum">
              <a:rPr lang="en-US" smtClean="0"/>
              <a:t>27</a:t>
            </a:fld>
            <a:endParaRPr lang="en-US"/>
          </a:p>
        </p:txBody>
      </p:sp>
      <p:pic>
        <p:nvPicPr>
          <p:cNvPr id="12" name="Picture 11"/>
          <p:cNvPicPr>
            <a:picLocks noChangeAspect="1"/>
          </p:cNvPicPr>
          <p:nvPr/>
        </p:nvPicPr>
        <p:blipFill>
          <a:blip r:embed="rId2"/>
          <a:stretch>
            <a:fillRect/>
          </a:stretch>
        </p:blipFill>
        <p:spPr>
          <a:xfrm>
            <a:off x="7175869" y="1596803"/>
            <a:ext cx="4292600" cy="2095500"/>
          </a:xfrm>
          <a:prstGeom prst="rect">
            <a:avLst/>
          </a:prstGeom>
        </p:spPr>
      </p:pic>
      <p:pic>
        <p:nvPicPr>
          <p:cNvPr id="15" name="Picture 14"/>
          <p:cNvPicPr>
            <a:picLocks noChangeAspect="1"/>
          </p:cNvPicPr>
          <p:nvPr/>
        </p:nvPicPr>
        <p:blipFill>
          <a:blip r:embed="rId3"/>
          <a:stretch>
            <a:fillRect/>
          </a:stretch>
        </p:blipFill>
        <p:spPr>
          <a:xfrm>
            <a:off x="880718" y="1518084"/>
            <a:ext cx="5016500" cy="1625600"/>
          </a:xfrm>
          <a:prstGeom prst="rect">
            <a:avLst/>
          </a:prstGeom>
        </p:spPr>
      </p:pic>
      <p:pic>
        <p:nvPicPr>
          <p:cNvPr id="18" name="Picture 17"/>
          <p:cNvPicPr>
            <a:picLocks noChangeAspect="1"/>
          </p:cNvPicPr>
          <p:nvPr/>
        </p:nvPicPr>
        <p:blipFill>
          <a:blip r:embed="rId4"/>
          <a:stretch>
            <a:fillRect/>
          </a:stretch>
        </p:blipFill>
        <p:spPr>
          <a:xfrm>
            <a:off x="1623484" y="3289734"/>
            <a:ext cx="5892800" cy="3454400"/>
          </a:xfrm>
          <a:prstGeom prst="rect">
            <a:avLst/>
          </a:prstGeom>
        </p:spPr>
      </p:pic>
      <p:pic>
        <p:nvPicPr>
          <p:cNvPr id="19" name="Picture 18"/>
          <p:cNvPicPr>
            <a:picLocks noChangeAspect="1"/>
          </p:cNvPicPr>
          <p:nvPr/>
        </p:nvPicPr>
        <p:blipFill>
          <a:blip r:embed="rId5"/>
          <a:stretch>
            <a:fillRect/>
          </a:stretch>
        </p:blipFill>
        <p:spPr>
          <a:xfrm>
            <a:off x="4017434" y="983807"/>
            <a:ext cx="3251200" cy="673100"/>
          </a:xfrm>
          <a:prstGeom prst="rect">
            <a:avLst/>
          </a:prstGeom>
        </p:spPr>
      </p:pic>
    </p:spTree>
    <p:extLst>
      <p:ext uri="{BB962C8B-B14F-4D97-AF65-F5344CB8AC3E}">
        <p14:creationId xmlns:p14="http://schemas.microsoft.com/office/powerpoint/2010/main" val="167233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a:t>
            </a:r>
            <a:r>
              <a:rPr lang="en-US" dirty="0" smtClean="0"/>
              <a:t>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28</a:t>
            </a:fld>
            <a:endParaRPr lang="en-US"/>
          </a:p>
        </p:txBody>
      </p:sp>
      <p:sp>
        <p:nvSpPr>
          <p:cNvPr id="4" name="TextBox 3"/>
          <p:cNvSpPr txBox="1"/>
          <p:nvPr/>
        </p:nvSpPr>
        <p:spPr>
          <a:xfrm>
            <a:off x="990600" y="1219200"/>
            <a:ext cx="8715848" cy="2246769"/>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Can </a:t>
            </a:r>
            <a:r>
              <a:rPr lang="en-US" sz="2800" dirty="0" smtClean="0">
                <a:solidFill>
                  <a:schemeClr val="tx1">
                    <a:lumMod val="75000"/>
                    <a:lumOff val="25000"/>
                  </a:schemeClr>
                </a:solidFill>
                <a:latin typeface="Karla" charset="0"/>
                <a:ea typeface="Karla" charset="0"/>
                <a:cs typeface="Karla" charset="0"/>
              </a:rPr>
              <a:t>we do </a:t>
            </a:r>
            <a:r>
              <a:rPr lang="en-US" sz="2800" dirty="0" smtClean="0">
                <a:solidFill>
                  <a:schemeClr val="tx1">
                    <a:lumMod val="75000"/>
                    <a:lumOff val="25000"/>
                  </a:schemeClr>
                </a:solidFill>
                <a:latin typeface="Karla" charset="0"/>
                <a:ea typeface="Karla" charset="0"/>
                <a:cs typeface="Karla" charset="0"/>
              </a:rPr>
              <a:t>it</a:t>
            </a:r>
            <a:r>
              <a:rPr lang="en-US" sz="2800" dirty="0" smtClean="0">
                <a:solidFill>
                  <a:schemeClr val="tx1">
                    <a:lumMod val="75000"/>
                    <a:lumOff val="25000"/>
                  </a:schemeClr>
                </a:solidFill>
                <a:latin typeface="Karla" charset="0"/>
                <a:ea typeface="Karla" charset="0"/>
                <a:cs typeface="Karla" charset="0"/>
              </a:rPr>
              <a:t>?</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Wolfram </a:t>
            </a:r>
            <a:r>
              <a:rPr lang="en-US" sz="2800" dirty="0" smtClean="0">
                <a:solidFill>
                  <a:schemeClr val="tx1">
                    <a:lumMod val="75000"/>
                    <a:lumOff val="25000"/>
                  </a:schemeClr>
                </a:solidFill>
                <a:latin typeface="Karla" charset="0"/>
                <a:ea typeface="Karla" charset="0"/>
                <a:cs typeface="Karla" charset="0"/>
              </a:rPr>
              <a:t>Alpha can do it for us! </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We need a formalism to deal with these derivatives. </a:t>
            </a:r>
            <a:endParaRPr lang="en-US" sz="2800" dirty="0">
              <a:solidFill>
                <a:schemeClr val="tx1">
                  <a:lumMod val="75000"/>
                  <a:lumOff val="25000"/>
                </a:schemeClr>
              </a:solidFill>
              <a:latin typeface="Karla" charset="0"/>
              <a:ea typeface="Karla" charset="0"/>
              <a:cs typeface="Karla" charset="0"/>
            </a:endParaRPr>
          </a:p>
        </p:txBody>
      </p:sp>
      <p:pic>
        <p:nvPicPr>
          <p:cNvPr id="5" name="Picture 4"/>
          <p:cNvPicPr>
            <a:picLocks noChangeAspect="1"/>
          </p:cNvPicPr>
          <p:nvPr/>
        </p:nvPicPr>
        <p:blipFill>
          <a:blip r:embed="rId2"/>
          <a:stretch>
            <a:fillRect/>
          </a:stretch>
        </p:blipFill>
        <p:spPr>
          <a:xfrm>
            <a:off x="5176910" y="1781633"/>
            <a:ext cx="2032684" cy="792402"/>
          </a:xfrm>
          <a:prstGeom prst="rect">
            <a:avLst/>
          </a:prstGeom>
        </p:spPr>
      </p:pic>
    </p:spTree>
    <p:extLst>
      <p:ext uri="{BB962C8B-B14F-4D97-AF65-F5344CB8AC3E}">
        <p14:creationId xmlns:p14="http://schemas.microsoft.com/office/powerpoint/2010/main" val="58661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nodeType="withEffect">
                                  <p:stCondLst>
                                    <p:cond delay="50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100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pPr marL="342900" indent="-342900">
                  <a:buFont typeface="Arial" charset="0"/>
                  <a:buChar char="•"/>
                </a:pPr>
                <a:r>
                  <a:rPr lang="en-US" sz="2400" dirty="0" smtClean="0">
                    <a:latin typeface="Karla" charset="0"/>
                    <a:ea typeface="Karla" charset="0"/>
                    <a:cs typeface="Karla" charset="0"/>
                  </a:rPr>
                  <a:t>Chain rule </a:t>
                </a:r>
                <a:r>
                  <a:rPr lang="en-US" sz="2400" dirty="0">
                    <a:latin typeface="Karla" charset="0"/>
                    <a:ea typeface="Karla" charset="0"/>
                    <a:cs typeface="Karla" charset="0"/>
                  </a:rPr>
                  <a:t>for </a:t>
                </a:r>
                <a:r>
                  <a:rPr lang="en-US" sz="2400" dirty="0" smtClean="0">
                    <a:latin typeface="Karla" charset="0"/>
                    <a:ea typeface="Karla" charset="0"/>
                    <a:cs typeface="Karla" charset="0"/>
                  </a:rPr>
                  <a:t>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smtClean="0">
                  <a:latin typeface="Karla" charset="0"/>
                  <a:ea typeface="Karla" charset="0"/>
                  <a:cs typeface="Karla" charset="0"/>
                </a:endParaRPr>
              </a:p>
              <a:p>
                <a:pPr marL="342900" indent="-342900">
                  <a:buFont typeface="Arial" charset="0"/>
                  <a:buChar char="•"/>
                </a:pPr>
                <a:endParaRPr lang="en-US" sz="2400" b="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smtClean="0">
                    <a:latin typeface="Karla" charset="0"/>
                    <a:ea typeface="Karla" charset="0"/>
                    <a:cs typeface="Karla" charset="0"/>
                  </a:rPr>
                  <a:t>For longer chains</a:t>
                </a:r>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826"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29</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78958" cy="7643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𝑑𝑧</m:t>
                          </m:r>
                        </m:num>
                        <m:den>
                          <m:r>
                            <a:rPr lang="en-US" sz="2400" b="0" i="1" smtClean="0">
                              <a:solidFill>
                                <a:schemeClr val="tx1">
                                  <a:lumMod val="75000"/>
                                  <a:lumOff val="25000"/>
                                </a:schemeClr>
                              </a:solidFill>
                              <a:latin typeface="Cambria Math" charset="0"/>
                              <a:ea typeface="Cambria Math" charset="0"/>
                              <a:cs typeface="Cambria Math" charset="0"/>
                            </a:rPr>
                            <m:t>𝑑𝑥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𝑑𝑧</m:t>
                          </m:r>
                        </m:num>
                        <m:den>
                          <m:r>
                            <a:rPr lang="en-US" sz="2400" b="0" i="1" smtClean="0">
                              <a:solidFill>
                                <a:schemeClr val="tx1">
                                  <a:lumMod val="75000"/>
                                  <a:lumOff val="25000"/>
                                </a:schemeClr>
                              </a:solidFill>
                              <a:latin typeface="Cambria Math" charset="0"/>
                              <a:ea typeface="Cambria Math" charset="0"/>
                              <a:cs typeface="Cambria Math" charset="0"/>
                            </a:rPr>
                            <m:t>𝑑𝑦</m:t>
                          </m:r>
                        </m:den>
                      </m:f>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𝑑𝑦</m:t>
                          </m:r>
                        </m:num>
                        <m:den>
                          <m:r>
                            <a:rPr lang="en-US" sz="2400" b="0" i="1" smtClean="0">
                              <a:solidFill>
                                <a:schemeClr val="tx1">
                                  <a:lumMod val="75000"/>
                                  <a:lumOff val="25000"/>
                                </a:schemeClr>
                              </a:solidFill>
                              <a:latin typeface="Cambria Math" charset="0"/>
                              <a:ea typeface="Cambria Math" charset="0"/>
                              <a:cs typeface="Cambria Math" charset="0"/>
                            </a:rPr>
                            <m:t>𝑑𝑥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78958" cy="764376"/>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268365" cy="29245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2</m:t>
                              </m:r>
                            </m:sub>
                          </m:sSub>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smtClean="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𝑑𝑧</m:t>
                          </m:r>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𝑑𝑧</m:t>
                              </m:r>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smtClean="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268365" cy="2924519"/>
              </a:xfrm>
              <a:prstGeom prst="rect">
                <a:avLst/>
              </a:prstGeom>
              <a:blipFill rotWithShape="0">
                <a:blip r:embed="rId7"/>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extLst>
              <p:ext uri="{D42A27DB-BD31-4B8C-83A1-F6EECF244321}">
                <p14:modId xmlns:p14="http://schemas.microsoft.com/office/powerpoint/2010/main" val="1238722011"/>
              </p:ext>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1205" name="Equation" r:id="rId8" imgW="1524000" imgH="469900" progId="Equation.3">
                  <p:embed/>
                </p:oleObj>
              </mc:Choice>
              <mc:Fallback>
                <p:oleObj name="Equation" r:id="rId8" imgW="1524000" imgH="469900" progId="Equation.3">
                  <p:embed/>
                  <p:pic>
                    <p:nvPicPr>
                      <p:cNvPr id="0" name=""/>
                      <p:cNvPicPr/>
                      <p:nvPr/>
                    </p:nvPicPr>
                    <p:blipFill>
                      <a:blip r:embed="rId9"/>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2412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smtClean="0"/>
              <a:t>Review </a:t>
            </a:r>
            <a:r>
              <a:rPr lang="en-US" b="1" dirty="0"/>
              <a:t>of Classification and Logistic Regression </a:t>
            </a:r>
            <a:endParaRPr lang="en-US" b="1"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911699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30</a:t>
            </a:fld>
            <a:endParaRPr lang="en-US"/>
          </a:p>
        </p:txBody>
      </p:sp>
      <mc:AlternateContent xmlns:mc="http://schemas.openxmlformats.org/markup-compatibility/2006" xmlns:a14="http://schemas.microsoft.com/office/drawing/2010/main">
        <mc:Choice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charset="0"/>
                            </a:rPr>
                          </m:ctrlPr>
                        </m:funcPr>
                        <m:fName>
                          <m:nary>
                            <m:naryPr>
                              <m:chr m:val="∑"/>
                              <m:supHide m:val="on"/>
                              <m:ctrlPr>
                                <a:rPr lang="en-US" sz="2400" i="1">
                                  <a:latin typeface="Cambria Math" charset="0"/>
                                </a:rPr>
                              </m:ctrlPr>
                            </m:naryPr>
                            <m:sub>
                              <m:r>
                                <a:rPr lang="en-US" sz="2400" b="0" i="1">
                                  <a:latin typeface="Cambria Math" charset="0"/>
                                </a:rPr>
                                <m:t>𝑖</m:t>
                              </m:r>
                            </m:sub>
                            <m:sup/>
                            <m:e>
                              <m:sSub>
                                <m:sSubPr>
                                  <m:ctrlPr>
                                    <a:rPr lang="en-US" sz="2400" i="1">
                                      <a:latin typeface="Cambria Math"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func>
                                <m:funcPr>
                                  <m:ctrlPr>
                                    <a:rPr lang="en-US" sz="2400" b="0" i="1" smtClean="0">
                                      <a:latin typeface="Cambria Math" charset="0"/>
                                    </a:rPr>
                                  </m:ctrlPr>
                                </m:funcPr>
                                <m:fName>
                                  <m:r>
                                    <m:rPr>
                                      <m:sty m:val="p"/>
                                    </m:rPr>
                                    <a:rPr lang="en-US" sz="2400" b="0" i="0" smtClean="0">
                                      <a:latin typeface="Cambria Math" charset="0"/>
                                    </a:rPr>
                                    <m:t>log</m:t>
                                  </m:r>
                                </m:fName>
                                <m:e>
                                  <m:sSub>
                                    <m:sSubPr>
                                      <m:ctrlPr>
                                        <a:rPr lang="en-US" sz="2400" b="0" i="1" smtClean="0">
                                          <a:latin typeface="Cambria Math"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charset="0"/>
                                    </a:rPr>
                                  </m:ctrlPr>
                                </m:funcPr>
                                <m:fName>
                                  <m:r>
                                    <m:rPr>
                                      <m:sty m:val="p"/>
                                    </m:rPr>
                                    <a:rPr lang="en-US" sz="2400" b="0" i="0">
                                      <a:latin typeface="Cambria Math" charset="0"/>
                                    </a:rPr>
                                    <m:t>log</m:t>
                                  </m:r>
                                </m:fName>
                                <m:e>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charset="0"/>
                                        </a:rPr>
                                      </m:ctrlPr>
                                    </m:dPr>
                                    <m:e>
                                      <m:r>
                                        <a:rPr lang="en-US" sz="2400" b="0" i="1">
                                          <a:latin typeface="Cambria Math" charset="0"/>
                                        </a:rPr>
                                        <m:t>1−</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smtClean="0"/>
              </a:p>
            </p:txBody>
          </p:sp>
        </mc:Choice>
        <mc:Fallback xmlns="">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𝑑</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𝑑𝑊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𝑑</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𝑑𝑊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charset="0"/>
                          </a:rPr>
                        </m:ctrlPr>
                      </m:fPr>
                      <m:num>
                        <m:r>
                          <a:rPr lang="en-US" sz="2400" b="0" i="1">
                            <a:solidFill>
                              <a:schemeClr val="tx1">
                                <a:lumMod val="75000"/>
                                <a:lumOff val="25000"/>
                              </a:schemeClr>
                            </a:solidFill>
                            <a:latin typeface="Cambria Math" charset="0"/>
                          </a:rPr>
                          <m:t>𝑑</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a:solidFill>
                              <a:schemeClr val="tx1">
                                <a:lumMod val="75000"/>
                                <a:lumOff val="25000"/>
                              </a:schemeClr>
                            </a:solidFill>
                            <a:latin typeface="Cambria Math" charset="0"/>
                          </a:rPr>
                          <m:t>𝑑𝑊</m:t>
                        </m:r>
                      </m:den>
                    </m:f>
                  </m:oMath>
                </a14:m>
                <a:r>
                  <a:rPr lang="en-US" sz="2400" dirty="0" smtClean="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charset="0"/>
                          </a:rPr>
                        </m:ctrlPr>
                      </m:fPr>
                      <m:num>
                        <m:r>
                          <a:rPr lang="en-US" sz="2400" b="0" i="1">
                            <a:solidFill>
                              <a:schemeClr val="tx1">
                                <a:lumMod val="75000"/>
                                <a:lumOff val="25000"/>
                              </a:schemeClr>
                            </a:solidFill>
                            <a:latin typeface="Cambria Math" charset="0"/>
                          </a:rPr>
                          <m:t>𝑑</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a:solidFill>
                              <a:schemeClr val="tx1">
                                <a:lumMod val="75000"/>
                                <a:lumOff val="25000"/>
                              </a:schemeClr>
                            </a:solidFill>
                            <a:latin typeface="Cambria Math" charset="0"/>
                          </a:rPr>
                          <m:t>𝑑𝑊</m:t>
                        </m:r>
                      </m:den>
                    </m:f>
                  </m:oMath>
                </a14:m>
                <a:r>
                  <a:rPr lang="en-US" sz="2400" dirty="0" smtClean="0">
                    <a:solidFill>
                      <a:schemeClr val="tx1">
                        <a:lumMod val="75000"/>
                        <a:lumOff val="25000"/>
                      </a:schemeClr>
                    </a:solidFill>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3"/>
                <a:stretch>
                  <a:fillRect l="-13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charset="0"/>
                            </a:rPr>
                          </m:ctrlPr>
                        </m:funcPr>
                        <m:fName>
                          <m:r>
                            <m:rPr>
                              <m:sty m:val="p"/>
                            </m:rPr>
                            <a:rPr lang="en-US" sz="2400" b="0" i="0" smtClean="0">
                              <a:latin typeface="Cambria Math" charset="0"/>
                            </a:rPr>
                            <m:t>log</m:t>
                          </m:r>
                        </m:fName>
                        <m:e>
                          <m:f>
                            <m:fPr>
                              <m:ctrlPr>
                                <a:rPr lang="mr-IN" sz="2400" b="0" i="1" smtClean="0">
                                  <a:latin typeface="Cambria Math"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sSub>
                                <m:sSubPr>
                                  <m:ctrlPr>
                                    <a:rPr lang="en-US" sz="2400" b="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charset="0"/>
                                    </a:rPr>
                                  </m:ctrlPr>
                                </m:fPr>
                                <m:num>
                                  <m:r>
                                    <a:rPr lang="en-US" sz="2400" i="1">
                                      <a:latin typeface="Cambria Math" charset="0"/>
                                    </a:rPr>
                                    <m:t>1</m:t>
                                  </m:r>
                                </m:num>
                                <m:den>
                                  <m:r>
                                    <a:rPr lang="en-US" sz="2400" i="1">
                                      <a:latin typeface="Cambria Math" charset="0"/>
                                    </a:rPr>
                                    <m:t>1+</m:t>
                                  </m:r>
                                  <m:sSup>
                                    <m:sSupPr>
                                      <m:ctrlPr>
                                        <a:rPr lang="en-US" sz="2400" i="1">
                                          <a:latin typeface="Cambria Math" charset="0"/>
                                        </a:rPr>
                                      </m:ctrlPr>
                                    </m:sSupPr>
                                    <m:e>
                                      <m:r>
                                        <a:rPr lang="en-US" sz="2400" i="1">
                                          <a:latin typeface="Cambria Math" charset="0"/>
                                        </a:rPr>
                                        <m:t>𝑒</m:t>
                                      </m:r>
                                    </m:e>
                                    <m:sup>
                                      <m:r>
                                        <a:rPr lang="en-US" sz="2400" i="1">
                                          <a:latin typeface="Cambria Math" charset="0"/>
                                        </a:rPr>
                                        <m:t>−</m:t>
                                      </m:r>
                                      <m:sSup>
                                        <m:sSupPr>
                                          <m:ctrlPr>
                                            <a:rPr lang="en-US" sz="2400" i="1">
                                              <a:latin typeface="Cambria Math"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smtClean="0"/>
              </a:p>
              <a:p>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4"/>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For logistic regression,  the </a:t>
            </a:r>
            <a:r>
              <a:rPr lang="mr-IN" sz="2400" dirty="0" smtClean="0">
                <a:solidFill>
                  <a:schemeClr val="tx1">
                    <a:lumMod val="75000"/>
                    <a:lumOff val="25000"/>
                  </a:schemeClr>
                </a:solidFill>
                <a:latin typeface="Karla" charset="0"/>
                <a:ea typeface="Karla" charset="0"/>
                <a:cs typeface="Karla" charset="0"/>
              </a:rPr>
              <a:t>–</a:t>
            </a:r>
            <a:r>
              <a:rPr lang="en-US" sz="2400" dirty="0" err="1" smtClean="0">
                <a:solidFill>
                  <a:schemeClr val="tx1">
                    <a:lumMod val="75000"/>
                    <a:lumOff val="25000"/>
                  </a:schemeClr>
                </a:solidFill>
                <a:latin typeface="Karla" charset="0"/>
                <a:ea typeface="Karla" charset="0"/>
                <a:cs typeface="Karla" charset="0"/>
              </a:rPr>
              <a:t>ve</a:t>
            </a:r>
            <a:r>
              <a:rPr lang="en-US" sz="2400" dirty="0" smtClean="0">
                <a:solidFill>
                  <a:schemeClr val="tx1">
                    <a:lumMod val="75000"/>
                    <a:lumOff val="25000"/>
                  </a:schemeClr>
                </a:solidFill>
                <a:latin typeface="Karla" charset="0"/>
                <a:ea typeface="Karla" charset="0"/>
                <a:cs typeface="Karla" charset="0"/>
              </a:rPr>
              <a:t> log </a:t>
            </a:r>
            <a:r>
              <a:rPr lang="en-US" sz="2400" dirty="0" smtClean="0">
                <a:solidFill>
                  <a:schemeClr val="tx1">
                    <a:lumMod val="75000"/>
                    <a:lumOff val="25000"/>
                  </a:schemeClr>
                </a:solidFill>
                <a:latin typeface="Karla" charset="0"/>
                <a:ea typeface="Karla" charset="0"/>
                <a:cs typeface="Karla" charset="0"/>
              </a:rPr>
              <a:t>of the loss function is:</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4878639" y="4427456"/>
                <a:ext cx="2046329" cy="4837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To simplify the analysis let us split it into two parts, </a:t>
            </a:r>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So the derivative with respect to </a:t>
            </a:r>
            <a:r>
              <a:rPr lang="en-US" sz="2400" i="1" dirty="0" smtClean="0">
                <a:solidFill>
                  <a:schemeClr val="tx1">
                    <a:lumMod val="75000"/>
                    <a:lumOff val="25000"/>
                  </a:schemeClr>
                </a:solidFill>
                <a:latin typeface="Karla" charset="0"/>
                <a:ea typeface="Karla" charset="0"/>
                <a:cs typeface="Karla" charset="0"/>
              </a:rPr>
              <a:t>W </a:t>
            </a:r>
            <a:r>
              <a:rPr lang="en-US" sz="2400" dirty="0" smtClean="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9677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31</a:t>
            </a:fld>
            <a:endParaRPr lang="en-US"/>
          </a:p>
        </p:txBody>
      </p:sp>
      <mc:AlternateContent xmlns:mc="http://schemas.openxmlformats.org/markup-compatibility/2006">
        <mc:Choice xmlns:a14="http://schemas.microsoft.com/office/drawing/2010/main" Requires="a14">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174" t="-97647" r="-159582" b="-701176"/>
                          </a:stretch>
                        </a:blipFill>
                      </a:tcPr>
                    </a:tc>
                    <a:tc>
                      <a:txBody>
                        <a:bodyPr/>
                        <a:lstStyle/>
                        <a:p>
                          <a:endParaRPr lang="en-US"/>
                        </a:p>
                      </a:txBody>
                      <a:tcPr>
                        <a:blipFill rotWithShape="0">
                          <a:blip r:embed="rId2"/>
                          <a:stretch>
                            <a:fillRect l="-135613" t="-97647" r="-116038" b="-701176"/>
                          </a:stretch>
                        </a:blipFill>
                      </a:tcPr>
                    </a:tc>
                    <a:tc>
                      <a:txBody>
                        <a:bodyPr/>
                        <a:lstStyle/>
                        <a:p>
                          <a:endParaRPr lang="en-US"/>
                        </a:p>
                      </a:txBody>
                      <a:tcPr anchor="ctr">
                        <a:blipFill rotWithShape="0">
                          <a:blip r:embed="rId2"/>
                          <a:stretch>
                            <a:fillRect l="-204713" t="-97647" r="-820" b="-701176"/>
                          </a:stretch>
                        </a:blipFill>
                      </a:tcPr>
                    </a:tc>
                  </a:tr>
                  <a:tr h="551246">
                    <a:tc>
                      <a:txBody>
                        <a:bodyPr/>
                        <a:lstStyle/>
                        <a:p>
                          <a:endParaRPr lang="en-US"/>
                        </a:p>
                      </a:txBody>
                      <a:tcPr anchor="ctr">
                        <a:blipFill rotWithShape="0">
                          <a:blip r:embed="rId2"/>
                          <a:stretch>
                            <a:fillRect l="-174" t="-184615" r="-159582" b="-554945"/>
                          </a:stretch>
                        </a:blipFill>
                      </a:tcPr>
                    </a:tc>
                    <a:tc>
                      <a:txBody>
                        <a:bodyPr/>
                        <a:lstStyle/>
                        <a:p>
                          <a:endParaRPr lang="en-US"/>
                        </a:p>
                      </a:txBody>
                      <a:tcPr>
                        <a:blipFill rotWithShape="0">
                          <a:blip r:embed="rId2"/>
                          <a:stretch>
                            <a:fillRect l="-135613" t="-184615" r="-116038" b="-554945"/>
                          </a:stretch>
                        </a:blipFill>
                      </a:tcPr>
                    </a:tc>
                    <a:tc>
                      <a:txBody>
                        <a:bodyPr/>
                        <a:lstStyle/>
                        <a:p>
                          <a:endParaRPr lang="en-US"/>
                        </a:p>
                      </a:txBody>
                      <a:tcPr anchor="ctr">
                        <a:blipFill rotWithShape="0">
                          <a:blip r:embed="rId2"/>
                          <a:stretch>
                            <a:fillRect l="-204713" t="-184615" r="-820" b="-554945"/>
                          </a:stretch>
                        </a:blipFill>
                      </a:tcPr>
                    </a:tc>
                  </a:tr>
                  <a:tr h="551246">
                    <a:tc>
                      <a:txBody>
                        <a:bodyPr/>
                        <a:lstStyle/>
                        <a:p>
                          <a:endParaRPr lang="en-US"/>
                        </a:p>
                      </a:txBody>
                      <a:tcPr anchor="ctr">
                        <a:blipFill rotWithShape="0">
                          <a:blip r:embed="rId2"/>
                          <a:stretch>
                            <a:fillRect l="-174" t="-287778" r="-159582" b="-461111"/>
                          </a:stretch>
                        </a:blipFill>
                      </a:tcPr>
                    </a:tc>
                    <a:tc>
                      <a:txBody>
                        <a:bodyPr/>
                        <a:lstStyle/>
                        <a:p>
                          <a:endParaRPr lang="en-US"/>
                        </a:p>
                      </a:txBody>
                      <a:tcPr>
                        <a:blipFill rotWithShape="0">
                          <a:blip r:embed="rId2"/>
                          <a:stretch>
                            <a:fillRect l="-135613" t="-287778" r="-116038" b="-461111"/>
                          </a:stretch>
                        </a:blipFill>
                      </a:tcPr>
                    </a:tc>
                    <a:tc>
                      <a:txBody>
                        <a:bodyPr/>
                        <a:lstStyle/>
                        <a:p>
                          <a:endParaRPr lang="en-US"/>
                        </a:p>
                      </a:txBody>
                      <a:tcPr anchor="ctr">
                        <a:blipFill rotWithShape="0">
                          <a:blip r:embed="rId2"/>
                          <a:stretch>
                            <a:fillRect l="-204713" t="-287778" r="-820" b="-461111"/>
                          </a:stretch>
                        </a:blipFill>
                      </a:tcPr>
                    </a:tc>
                  </a:tr>
                  <a:tr h="633993">
                    <a:tc>
                      <a:txBody>
                        <a:bodyPr/>
                        <a:lstStyle/>
                        <a:p>
                          <a:endParaRPr lang="en-US"/>
                        </a:p>
                      </a:txBody>
                      <a:tcPr anchor="ctr">
                        <a:blipFill rotWithShape="0">
                          <a:blip r:embed="rId2"/>
                          <a:stretch>
                            <a:fillRect l="-174" t="-335577" r="-159582" b="-299038"/>
                          </a:stretch>
                        </a:blipFill>
                      </a:tcPr>
                    </a:tc>
                    <a:tc>
                      <a:txBody>
                        <a:bodyPr/>
                        <a:lstStyle/>
                        <a:p>
                          <a:endParaRPr lang="en-US"/>
                        </a:p>
                      </a:txBody>
                      <a:tcPr>
                        <a:blipFill rotWithShape="0">
                          <a:blip r:embed="rId2"/>
                          <a:stretch>
                            <a:fillRect l="-135613" t="-335577" r="-116038" b="-299038"/>
                          </a:stretch>
                        </a:blipFill>
                      </a:tcPr>
                    </a:tc>
                    <a:tc>
                      <a:txBody>
                        <a:bodyPr/>
                        <a:lstStyle/>
                        <a:p>
                          <a:endParaRPr lang="en-US"/>
                        </a:p>
                      </a:txBody>
                      <a:tcPr anchor="ctr">
                        <a:blipFill rotWithShape="0">
                          <a:blip r:embed="rId2"/>
                          <a:stretch>
                            <a:fillRect l="-204713" t="-335577" r="-820" b="-299038"/>
                          </a:stretch>
                        </a:blipFill>
                      </a:tcPr>
                    </a:tc>
                  </a:tr>
                  <a:tr h="551246">
                    <a:tc>
                      <a:txBody>
                        <a:bodyPr/>
                        <a:lstStyle/>
                        <a:p>
                          <a:endParaRPr lang="en-US"/>
                        </a:p>
                      </a:txBody>
                      <a:tcPr anchor="ctr">
                        <a:blipFill rotWithShape="0">
                          <a:blip r:embed="rId2"/>
                          <a:stretch>
                            <a:fillRect l="-174" t="-497802" r="-159582" b="-241758"/>
                          </a:stretch>
                        </a:blipFill>
                      </a:tcPr>
                    </a:tc>
                    <a:tc>
                      <a:txBody>
                        <a:bodyPr/>
                        <a:lstStyle/>
                        <a:p>
                          <a:endParaRPr lang="en-US"/>
                        </a:p>
                      </a:txBody>
                      <a:tcPr>
                        <a:blipFill rotWithShape="0">
                          <a:blip r:embed="rId2"/>
                          <a:stretch>
                            <a:fillRect l="-135613" t="-497802" r="-116038" b="-241758"/>
                          </a:stretch>
                        </a:blipFill>
                      </a:tcPr>
                    </a:tc>
                    <a:tc>
                      <a:txBody>
                        <a:bodyPr/>
                        <a:lstStyle/>
                        <a:p>
                          <a:endParaRPr lang="en-US"/>
                        </a:p>
                      </a:txBody>
                      <a:tcPr anchor="ctr">
                        <a:blipFill rotWithShape="0">
                          <a:blip r:embed="rId2"/>
                          <a:stretch>
                            <a:fillRect l="-204713" t="-497802" r="-820" b="-241758"/>
                          </a:stretch>
                        </a:blipFill>
                      </a:tcPr>
                    </a:tc>
                  </a:tr>
                  <a:tr h="552234">
                    <a:tc>
                      <a:txBody>
                        <a:bodyPr/>
                        <a:lstStyle/>
                        <a:p>
                          <a:endParaRPr lang="en-US"/>
                        </a:p>
                      </a:txBody>
                      <a:tcPr anchor="ctr">
                        <a:blipFill rotWithShape="0">
                          <a:blip r:embed="rId2"/>
                          <a:stretch>
                            <a:fillRect l="-174" t="-604444" r="-159582" b="-144444"/>
                          </a:stretch>
                        </a:blipFill>
                      </a:tcPr>
                    </a:tc>
                    <a:tc>
                      <a:txBody>
                        <a:bodyPr/>
                        <a:lstStyle/>
                        <a:p>
                          <a:endParaRPr lang="en-US"/>
                        </a:p>
                      </a:txBody>
                      <a:tcPr>
                        <a:blipFill rotWithShape="0">
                          <a:blip r:embed="rId2"/>
                          <a:stretch>
                            <a:fillRect l="-135613" t="-604444" r="-116038" b="-144444"/>
                          </a:stretch>
                        </a:blipFill>
                      </a:tcPr>
                    </a:tc>
                    <a:tc>
                      <a:txBody>
                        <a:bodyPr/>
                        <a:lstStyle/>
                        <a:p>
                          <a:endParaRPr lang="en-US"/>
                        </a:p>
                      </a:txBody>
                      <a:tcPr anchor="ctr">
                        <a:blipFill rotWithShape="0">
                          <a:blip r:embed="rId2"/>
                          <a:stretch>
                            <a:fillRect l="-204713" t="-604444" r="-820" b="-144444"/>
                          </a:stretch>
                        </a:blipFill>
                      </a:tcPr>
                    </a:tc>
                  </a:tr>
                  <a:tr h="777367">
                    <a:tc>
                      <a:txBody>
                        <a:bodyPr/>
                        <a:lstStyle/>
                        <a:p>
                          <a:endParaRPr lang="en-US"/>
                        </a:p>
                      </a:txBody>
                      <a:tcPr anchor="ctr">
                        <a:blipFill rotWithShape="0">
                          <a:blip r:embed="rId2"/>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2"/>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charset="0"/>
                            </a:rPr>
                          </m:ctrlPr>
                        </m:funcPr>
                        <m:fName>
                          <m:r>
                            <m:rPr>
                              <m:sty m:val="p"/>
                            </m:rPr>
                            <a:rPr lang="en-US">
                              <a:latin typeface="Cambria Math" charset="0"/>
                            </a:rPr>
                            <m:t>log</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19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32</a:t>
            </a:fld>
            <a:endParaRPr lang="en-US"/>
          </a:p>
        </p:txBody>
      </p:sp>
      <mc:AlternateContent xmlns:mc="http://schemas.openxmlformats.org/markup-compatibility/2006">
        <mc:Choice xmlns:a14="http://schemas.microsoft.com/office/drawing/2010/main" Requires="a14">
          <p:graphicFrame>
            <p:nvGraphicFramePr>
              <p:cNvPr id="4" name="Table 3"/>
              <p:cNvGraphicFramePr>
                <a:graphicFrameLocks noGrp="1"/>
              </p:cNvGraphicFramePr>
              <p:nvPr>
                <p:extLst>
                  <p:ext uri="{D42A27DB-BD31-4B8C-83A1-F6EECF244321}">
                    <p14:modId xmlns:p14="http://schemas.microsoft.com/office/powerpoint/2010/main" val="1173294025"/>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smtClean="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m:t>
                              </m:r>
                            </m:oMath>
                          </a14:m>
                          <a:r>
                            <a:rPr lang="en-US" sz="1400" dirty="0" smtClean="0"/>
                            <a:t>-1</a:t>
                          </a:r>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smtClean="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Sup>
                                      <m:sSubSupPr>
                                        <m:ctrlPr>
                                          <a:rPr lang="en-US" sz="1400" b="0" i="0"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f>
                                  <m:fPr>
                                    <m:ctrlPr>
                                      <a:rPr lang="en-US" sz="1400" b="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6</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p:graphicFrame>
            <p:nvGraphicFramePr>
              <p:cNvPr id="4" name="Table 3"/>
              <p:cNvGraphicFramePr>
                <a:graphicFrameLocks noGrp="1"/>
              </p:cNvGraphicFramePr>
              <p:nvPr>
                <p:extLst>
                  <p:ext uri="{D42A27DB-BD31-4B8C-83A1-F6EECF244321}">
                    <p14:modId xmlns:p14="http://schemas.microsoft.com/office/powerpoint/2010/main" val="1173294025"/>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2"/>
                          <a:stretch>
                            <a:fillRect l="-116" t="-102381" r="-116977" b="-860714"/>
                          </a:stretch>
                        </a:blipFill>
                      </a:tcPr>
                    </a:tc>
                    <a:tc>
                      <a:txBody>
                        <a:bodyPr/>
                        <a:lstStyle/>
                        <a:p>
                          <a:endParaRPr lang="en-US"/>
                        </a:p>
                      </a:txBody>
                      <a:tcPr>
                        <a:blipFill rotWithShape="0">
                          <a:blip r:embed="rId2"/>
                          <a:stretch>
                            <a:fillRect l="-190909" t="-102381" r="-123060" b="-860714"/>
                          </a:stretch>
                        </a:blipFill>
                      </a:tcPr>
                    </a:tc>
                    <a:tc>
                      <a:txBody>
                        <a:bodyPr/>
                        <a:lstStyle/>
                        <a:p>
                          <a:endParaRPr lang="en-US"/>
                        </a:p>
                      </a:txBody>
                      <a:tcPr anchor="ctr">
                        <a:blipFill rotWithShape="0">
                          <a:blip r:embed="rId2"/>
                          <a:stretch>
                            <a:fillRect l="-238113" t="-102381" r="-726" b="-860714"/>
                          </a:stretch>
                        </a:blipFill>
                      </a:tcPr>
                    </a:tc>
                  </a:tr>
                  <a:tr h="551246">
                    <a:tc>
                      <a:txBody>
                        <a:bodyPr/>
                        <a:lstStyle/>
                        <a:p>
                          <a:endParaRPr lang="en-US"/>
                        </a:p>
                      </a:txBody>
                      <a:tcPr>
                        <a:blipFill rotWithShape="0">
                          <a:blip r:embed="rId2"/>
                          <a:stretch>
                            <a:fillRect l="-116" t="-186813" r="-116977" b="-694505"/>
                          </a:stretch>
                        </a:blipFill>
                      </a:tcPr>
                    </a:tc>
                    <a:tc>
                      <a:txBody>
                        <a:bodyPr/>
                        <a:lstStyle/>
                        <a:p>
                          <a:endParaRPr lang="en-US"/>
                        </a:p>
                      </a:txBody>
                      <a:tcPr>
                        <a:blipFill rotWithShape="0">
                          <a:blip r:embed="rId2"/>
                          <a:stretch>
                            <a:fillRect l="-190909" t="-186813" r="-123060" b="-694505"/>
                          </a:stretch>
                        </a:blipFill>
                      </a:tcPr>
                    </a:tc>
                    <a:tc>
                      <a:txBody>
                        <a:bodyPr/>
                        <a:lstStyle/>
                        <a:p>
                          <a:endParaRPr lang="en-US"/>
                        </a:p>
                      </a:txBody>
                      <a:tcPr anchor="ctr">
                        <a:blipFill rotWithShape="0">
                          <a:blip r:embed="rId2"/>
                          <a:stretch>
                            <a:fillRect l="-238113" t="-186813" r="-726" b="-694505"/>
                          </a:stretch>
                        </a:blipFill>
                      </a:tcPr>
                    </a:tc>
                  </a:tr>
                  <a:tr h="551246">
                    <a:tc>
                      <a:txBody>
                        <a:bodyPr/>
                        <a:lstStyle/>
                        <a:p>
                          <a:endParaRPr lang="en-US"/>
                        </a:p>
                      </a:txBody>
                      <a:tcPr>
                        <a:blipFill rotWithShape="0">
                          <a:blip r:embed="rId2"/>
                          <a:stretch>
                            <a:fillRect l="-116" t="-290000" r="-116977" b="-602222"/>
                          </a:stretch>
                        </a:blipFill>
                      </a:tcPr>
                    </a:tc>
                    <a:tc>
                      <a:txBody>
                        <a:bodyPr/>
                        <a:lstStyle/>
                        <a:p>
                          <a:endParaRPr lang="en-US"/>
                        </a:p>
                      </a:txBody>
                      <a:tcPr>
                        <a:blipFill rotWithShape="0">
                          <a:blip r:embed="rId2"/>
                          <a:stretch>
                            <a:fillRect l="-190909" t="-290000" r="-123060" b="-602222"/>
                          </a:stretch>
                        </a:blipFill>
                      </a:tcPr>
                    </a:tc>
                    <a:tc>
                      <a:txBody>
                        <a:bodyPr/>
                        <a:lstStyle/>
                        <a:p>
                          <a:endParaRPr lang="en-US"/>
                        </a:p>
                      </a:txBody>
                      <a:tcPr anchor="ctr">
                        <a:blipFill rotWithShape="0">
                          <a:blip r:embed="rId2"/>
                          <a:stretch>
                            <a:fillRect l="-238113" t="-290000" r="-726" b="-602222"/>
                          </a:stretch>
                        </a:blipFill>
                      </a:tcPr>
                    </a:tc>
                  </a:tr>
                  <a:tr h="633993">
                    <a:tc>
                      <a:txBody>
                        <a:bodyPr/>
                        <a:lstStyle/>
                        <a:p>
                          <a:endParaRPr lang="en-US"/>
                        </a:p>
                      </a:txBody>
                      <a:tcPr>
                        <a:blipFill rotWithShape="0">
                          <a:blip r:embed="rId2"/>
                          <a:stretch>
                            <a:fillRect l="-116" t="-337500" r="-116977" b="-421154"/>
                          </a:stretch>
                        </a:blipFill>
                      </a:tcPr>
                    </a:tc>
                    <a:tc>
                      <a:txBody>
                        <a:bodyPr/>
                        <a:lstStyle/>
                        <a:p>
                          <a:endParaRPr lang="en-US"/>
                        </a:p>
                      </a:txBody>
                      <a:tcPr>
                        <a:blipFill rotWithShape="0">
                          <a:blip r:embed="rId2"/>
                          <a:stretch>
                            <a:fillRect l="-190909" t="-337500" r="-123060" b="-421154"/>
                          </a:stretch>
                        </a:blipFill>
                      </a:tcPr>
                    </a:tc>
                    <a:tc>
                      <a:txBody>
                        <a:bodyPr/>
                        <a:lstStyle/>
                        <a:p>
                          <a:endParaRPr lang="en-US"/>
                        </a:p>
                      </a:txBody>
                      <a:tcPr anchor="ctr">
                        <a:blipFill rotWithShape="0">
                          <a:blip r:embed="rId2"/>
                          <a:stretch>
                            <a:fillRect l="-238113" t="-337500" r="-726" b="-421154"/>
                          </a:stretch>
                        </a:blipFill>
                      </a:tcPr>
                    </a:tc>
                  </a:tr>
                  <a:tr h="731203">
                    <a:tc>
                      <a:txBody>
                        <a:bodyPr/>
                        <a:lstStyle/>
                        <a:p>
                          <a:endParaRPr lang="en-US"/>
                        </a:p>
                      </a:txBody>
                      <a:tcPr>
                        <a:blipFill rotWithShape="0">
                          <a:blip r:embed="rId2"/>
                          <a:stretch>
                            <a:fillRect l="-116" t="-379167" r="-116977" b="-265000"/>
                          </a:stretch>
                        </a:blipFill>
                      </a:tcPr>
                    </a:tc>
                    <a:tc>
                      <a:txBody>
                        <a:bodyPr/>
                        <a:lstStyle/>
                        <a:p>
                          <a:endParaRPr lang="en-US"/>
                        </a:p>
                      </a:txBody>
                      <a:tcPr>
                        <a:blipFill rotWithShape="0">
                          <a:blip r:embed="rId2"/>
                          <a:stretch>
                            <a:fillRect l="-190909" t="-379167" r="-123060" b="-265000"/>
                          </a:stretch>
                        </a:blipFill>
                      </a:tcPr>
                    </a:tc>
                    <a:tc>
                      <a:txBody>
                        <a:bodyPr/>
                        <a:lstStyle/>
                        <a:p>
                          <a:endParaRPr lang="en-US"/>
                        </a:p>
                      </a:txBody>
                      <a:tcPr anchor="ctr">
                        <a:blipFill rotWithShape="0">
                          <a:blip r:embed="rId2"/>
                          <a:stretch>
                            <a:fillRect l="-238113" t="-379167" r="-726" b="-265000"/>
                          </a:stretch>
                        </a:blipFill>
                      </a:tcPr>
                    </a:tc>
                  </a:tr>
                  <a:tr h="592201">
                    <a:tc>
                      <a:txBody>
                        <a:bodyPr/>
                        <a:lstStyle/>
                        <a:p>
                          <a:endParaRPr lang="en-US"/>
                        </a:p>
                      </a:txBody>
                      <a:tcPr>
                        <a:blipFill rotWithShape="0">
                          <a:blip r:embed="rId2"/>
                          <a:stretch>
                            <a:fillRect l="-116" t="-586735" r="-116977" b="-224490"/>
                          </a:stretch>
                        </a:blipFill>
                      </a:tcPr>
                    </a:tc>
                    <a:tc>
                      <a:txBody>
                        <a:bodyPr/>
                        <a:lstStyle/>
                        <a:p>
                          <a:endParaRPr lang="en-US"/>
                        </a:p>
                      </a:txBody>
                      <a:tcPr>
                        <a:blipFill rotWithShape="0">
                          <a:blip r:embed="rId2"/>
                          <a:stretch>
                            <a:fillRect l="-190909" t="-586735" r="-123060" b="-224490"/>
                          </a:stretch>
                        </a:blipFill>
                      </a:tcPr>
                    </a:tc>
                    <a:tc>
                      <a:txBody>
                        <a:bodyPr/>
                        <a:lstStyle/>
                        <a:p>
                          <a:endParaRPr lang="en-US"/>
                        </a:p>
                      </a:txBody>
                      <a:tcPr anchor="ctr">
                        <a:blipFill rotWithShape="0">
                          <a:blip r:embed="rId2"/>
                          <a:stretch>
                            <a:fillRect l="-238113" t="-586735" r="-726" b="-224490"/>
                          </a:stretch>
                        </a:blipFill>
                      </a:tcPr>
                    </a:tc>
                  </a:tr>
                  <a:tr h="552234">
                    <a:tc>
                      <a:txBody>
                        <a:bodyPr/>
                        <a:lstStyle/>
                        <a:p>
                          <a:endParaRPr lang="en-US"/>
                        </a:p>
                      </a:txBody>
                      <a:tcPr>
                        <a:blipFill rotWithShape="0">
                          <a:blip r:embed="rId2"/>
                          <a:stretch>
                            <a:fillRect l="-116" t="-747778" r="-116977" b="-144444"/>
                          </a:stretch>
                        </a:blipFill>
                      </a:tcPr>
                    </a:tc>
                    <a:tc>
                      <a:txBody>
                        <a:bodyPr/>
                        <a:lstStyle/>
                        <a:p>
                          <a:endParaRPr lang="en-US"/>
                        </a:p>
                      </a:txBody>
                      <a:tcPr>
                        <a:blipFill rotWithShape="0">
                          <a:blip r:embed="rId2"/>
                          <a:stretch>
                            <a:fillRect l="-190909" t="-747778" r="-123060" b="-144444"/>
                          </a:stretch>
                        </a:blipFill>
                      </a:tcPr>
                    </a:tc>
                    <a:tc>
                      <a:txBody>
                        <a:bodyPr/>
                        <a:lstStyle/>
                        <a:p>
                          <a:endParaRPr lang="en-US"/>
                        </a:p>
                      </a:txBody>
                      <a:tcPr anchor="ctr">
                        <a:blipFill rotWithShape="0">
                          <a:blip r:embed="rId2"/>
                          <a:stretch>
                            <a:fillRect l="-238113" t="-747778" r="-726" b="-144444"/>
                          </a:stretch>
                        </a:blipFill>
                      </a:tcPr>
                    </a:tc>
                  </a:tr>
                  <a:tr h="776288">
                    <a:tc>
                      <a:txBody>
                        <a:bodyPr/>
                        <a:lstStyle/>
                        <a:p>
                          <a:endParaRPr lang="en-US"/>
                        </a:p>
                      </a:txBody>
                      <a:tcPr>
                        <a:blipFill rotWithShape="0">
                          <a:blip r:embed="rId2"/>
                          <a:stretch>
                            <a:fillRect l="-116" t="-596094"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96094"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442110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33</a:t>
            </a:fld>
            <a:endParaRPr lang="en-US"/>
          </a:p>
        </p:txBody>
      </p:sp>
    </p:spTree>
    <p:extLst>
      <p:ext uri="{BB962C8B-B14F-4D97-AF65-F5344CB8AC3E}">
        <p14:creationId xmlns:p14="http://schemas.microsoft.com/office/powerpoint/2010/main" val="792467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p:txBody>
          <a:bodyPr/>
          <a:lstStyle/>
          <a:p>
            <a:r>
              <a:rPr lang="en-US" dirty="0" smtClean="0"/>
              <a:t>Trial and Error.</a:t>
            </a:r>
          </a:p>
          <a:p>
            <a:endParaRPr lang="en-US" dirty="0"/>
          </a:p>
          <a:p>
            <a:r>
              <a:rPr lang="en-US" dirty="0" smtClean="0"/>
              <a:t>There are many alternative methods which address how to set or adjust the learning rate, using the derivative or second derivatives and or the momentum. To be discussed in the next lectures. </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34</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2"/>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4">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167554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and Global minima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35</a:t>
            </a:fld>
            <a:endParaRPr lang="en-US"/>
          </a:p>
        </p:txBody>
      </p:sp>
    </p:spTree>
    <p:extLst>
      <p:ext uri="{BB962C8B-B14F-4D97-AF65-F5344CB8AC3E}">
        <p14:creationId xmlns:p14="http://schemas.microsoft.com/office/powerpoint/2010/main" val="19012262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36</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2810632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37</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7473726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smtClean="0"/>
              <a:t>No guarantee that we get the global minimum.</a:t>
            </a:r>
          </a:p>
          <a:p>
            <a:endParaRPr lang="en-US" dirty="0"/>
          </a:p>
          <a:p>
            <a:r>
              <a:rPr lang="en-US" b="1" dirty="0" smtClean="0"/>
              <a:t>Question: </a:t>
            </a:r>
            <a:r>
              <a:rPr lang="en-US" dirty="0" smtClean="0"/>
              <a:t>What would be a good strategy?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38</a:t>
            </a:fld>
            <a:endParaRPr lang="en-US"/>
          </a:p>
        </p:txBody>
      </p:sp>
    </p:spTree>
    <p:extLst>
      <p:ext uri="{BB962C8B-B14F-4D97-AF65-F5344CB8AC3E}">
        <p14:creationId xmlns:p14="http://schemas.microsoft.com/office/powerpoint/2010/main" val="155807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39</a:t>
            </a:fld>
            <a:endParaRPr lang="en-US"/>
          </a:p>
        </p:txBody>
      </p:sp>
    </p:spTree>
    <p:extLst>
      <p:ext uri="{BB962C8B-B14F-4D97-AF65-F5344CB8AC3E}">
        <p14:creationId xmlns:p14="http://schemas.microsoft.com/office/powerpoint/2010/main" val="1037470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Logistic Regression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4</a:t>
            </a:fld>
            <a:endParaRPr lang="en-US"/>
          </a:p>
        </p:txBody>
      </p:sp>
    </p:spTree>
    <p:extLst>
      <p:ext uri="{BB962C8B-B14F-4D97-AF65-F5344CB8AC3E}">
        <p14:creationId xmlns:p14="http://schemas.microsoft.com/office/powerpoint/2010/main" val="774872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3" name="Content Placeholder 2"/>
          <p:cNvSpPr>
            <a:spLocks noGrp="1"/>
          </p:cNvSpPr>
          <p:nvPr>
            <p:ph idx="1"/>
          </p:nvPr>
        </p:nvSpPr>
        <p:spPr>
          <a:xfrm>
            <a:off x="1088132" y="2285778"/>
            <a:ext cx="10327008" cy="2111143"/>
          </a:xfrm>
        </p:spPr>
        <p:txBody>
          <a:bodyPr/>
          <a:lstStyle/>
          <a:p>
            <a:pPr lvl="0"/>
            <a:r>
              <a:rPr lang="en-US" dirty="0" smtClean="0"/>
              <a:t>Instead of using  all the examples</a:t>
            </a:r>
            <a:r>
              <a:rPr lang="en-US" dirty="0"/>
              <a:t> </a:t>
            </a:r>
            <a:r>
              <a:rPr lang="en-US" dirty="0" smtClean="0"/>
              <a:t>for every step, use a subset of them (batch).</a:t>
            </a:r>
          </a:p>
          <a:p>
            <a:pPr lvl="0"/>
            <a:r>
              <a:rPr lang="en-US" dirty="0" smtClean="0"/>
              <a:t>For each iteration </a:t>
            </a:r>
            <a:r>
              <a:rPr lang="en-US" i="1" dirty="0" smtClean="0"/>
              <a:t>k, </a:t>
            </a:r>
            <a:r>
              <a:rPr lang="en-US" dirty="0" smtClean="0"/>
              <a:t> use the following loss function to derive the derivatives: </a:t>
            </a:r>
          </a:p>
          <a:p>
            <a:pPr lvl="0"/>
            <a:endParaRPr lang="en-US" dirty="0"/>
          </a:p>
          <a:p>
            <a:pPr lvl="0"/>
            <a:endParaRPr lang="en-US" dirty="0" smtClean="0"/>
          </a:p>
          <a:p>
            <a:pPr lvl="0"/>
            <a:endParaRPr lang="en-US" dirty="0"/>
          </a:p>
          <a:p>
            <a:pPr lvl="0"/>
            <a:r>
              <a:rPr lang="en-US" dirty="0"/>
              <a:t>w</a:t>
            </a:r>
            <a:r>
              <a:rPr lang="en-US" dirty="0" smtClean="0"/>
              <a:t>hich is an </a:t>
            </a:r>
            <a:r>
              <a:rPr lang="en-US" b="1" dirty="0" smtClean="0">
                <a:solidFill>
                  <a:srgbClr val="C00000"/>
                </a:solidFill>
              </a:rPr>
              <a:t>approximation</a:t>
            </a:r>
            <a:r>
              <a:rPr lang="en-US" dirty="0" smtClean="0"/>
              <a:t> to the full Loss function. </a:t>
            </a:r>
          </a:p>
          <a:p>
            <a:pPr lvl="0"/>
            <a:r>
              <a:rPr lang="en-US" dirty="0" smtClean="0"/>
              <a:t> </a:t>
            </a:r>
          </a:p>
          <a:p>
            <a:pPr lvl="0"/>
            <a:endParaRPr lang="en-US" i="1" dirty="0"/>
          </a:p>
          <a:p>
            <a:pPr lvl="0"/>
            <a:endParaRPr lang="en-US" i="1" dirty="0" smtClean="0"/>
          </a:p>
          <a:p>
            <a:pPr lvl="0"/>
            <a:endParaRPr lang="en-US" dirty="0"/>
          </a:p>
          <a:p>
            <a:pPr lvl="0"/>
            <a:endParaRPr lang="en-US" dirty="0" smtClean="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40</a:t>
            </a:fld>
            <a:endParaRPr lang="en-US"/>
          </a:p>
        </p:txBody>
      </p:sp>
      <mc:AlternateContent xmlns:mc="http://schemas.openxmlformats.org/markup-compatibility/2006" xmlns:a14="http://schemas.microsoft.com/office/drawing/2010/main">
        <mc:Choice Requires="a14">
          <p:sp>
            <p:nvSpPr>
              <p:cNvPr id="5" name="Rectangle 4"/>
              <p:cNvSpPr/>
              <p:nvPr/>
            </p:nvSpPr>
            <p:spPr>
              <a:xfrm>
                <a:off x="1088132" y="1157538"/>
                <a:ext cx="569412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88132" y="4026802"/>
                <a:ext cx="6077946" cy="1019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088132" y="4026802"/>
                <a:ext cx="6077946" cy="101963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8583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289978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138809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4517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305461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57413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246713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616494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48</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98559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49</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34166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a:xfrm>
            <a:off x="777996" y="1482558"/>
            <a:ext cx="10794879" cy="2111143"/>
          </a:xfrm>
        </p:spPr>
        <p:txBody>
          <a:bodyPr/>
          <a:lstStyle/>
          <a:p>
            <a:pPr>
              <a:spcAft>
                <a:spcPts val="1800"/>
              </a:spcAft>
            </a:pPr>
            <a:r>
              <a:rPr lang="en-US" dirty="0"/>
              <a:t>M</a:t>
            </a:r>
            <a:r>
              <a:rPr lang="en-US" sz="2400" dirty="0" smtClean="0"/>
              <a:t>ethods that are centered around modeling and prediction of a </a:t>
            </a:r>
            <a:r>
              <a:rPr lang="en-US" sz="2400" b="1" dirty="0" smtClean="0"/>
              <a:t>quantitative</a:t>
            </a:r>
            <a:r>
              <a:rPr lang="en-US" sz="2400" dirty="0" smtClean="0"/>
              <a:t> response variable (ex, number of taxi pickups, number of bike rentals, </a:t>
            </a:r>
            <a:r>
              <a:rPr lang="en-US" sz="2400" dirty="0" err="1" smtClean="0"/>
              <a:t>etc</a:t>
            </a:r>
            <a:r>
              <a:rPr lang="en-US" sz="2400" dirty="0" smtClean="0"/>
              <a:t>) are called </a:t>
            </a:r>
            <a:r>
              <a:rPr lang="en-US" sz="2400" b="1" dirty="0" smtClean="0"/>
              <a:t>regressions</a:t>
            </a:r>
            <a:r>
              <a:rPr lang="en-US" sz="2400" dirty="0" smtClean="0"/>
              <a:t> (and Ridge, LASSO, </a:t>
            </a:r>
            <a:r>
              <a:rPr lang="en-US" sz="2400" dirty="0" err="1" smtClean="0"/>
              <a:t>etc</a:t>
            </a:r>
            <a:r>
              <a:rPr lang="en-US" sz="2400" dirty="0" smtClean="0"/>
              <a:t>).</a:t>
            </a:r>
          </a:p>
          <a:p>
            <a:pPr>
              <a:spcAft>
                <a:spcPts val="1800"/>
              </a:spcAft>
            </a:pPr>
            <a:r>
              <a:rPr lang="en-US" sz="2400" dirty="0" smtClean="0"/>
              <a:t>When the response variable is </a:t>
            </a:r>
            <a:r>
              <a:rPr lang="en-US" sz="2400" b="1" dirty="0" smtClean="0"/>
              <a:t>categorical</a:t>
            </a:r>
            <a:r>
              <a:rPr lang="en-US" sz="2400" dirty="0" smtClean="0"/>
              <a:t>, then the problem is no longer called a regression problem but is instead labeled as a </a:t>
            </a:r>
            <a:r>
              <a:rPr lang="en-US" sz="2400" b="1" dirty="0" smtClean="0">
                <a:solidFill>
                  <a:schemeClr val="accent2">
                    <a:lumMod val="75000"/>
                  </a:schemeClr>
                </a:solidFill>
              </a:rPr>
              <a:t>classification problem</a:t>
            </a:r>
            <a:r>
              <a:rPr lang="en-US" sz="2400" dirty="0" smtClean="0"/>
              <a:t>.		</a:t>
            </a:r>
          </a:p>
          <a:p>
            <a:pPr>
              <a:spcAft>
                <a:spcPts val="1800"/>
              </a:spcAft>
            </a:pPr>
            <a:r>
              <a:rPr lang="en-US" sz="2400" dirty="0" smtClean="0"/>
              <a:t>The </a:t>
            </a:r>
            <a:r>
              <a:rPr lang="en-US" sz="2400" dirty="0"/>
              <a:t>goal is to attempt to classify each observation into a category (aka, class or cluster) defined by </a:t>
            </a:r>
            <a:r>
              <a:rPr lang="en-US" sz="2400" i="1" dirty="0"/>
              <a:t>Y</a:t>
            </a:r>
            <a:r>
              <a:rPr lang="en-US" sz="2400" dirty="0"/>
              <a:t>, based on a set of predictor variables </a:t>
            </a:r>
            <a:r>
              <a:rPr lang="en-US" sz="2400" i="1" dirty="0"/>
              <a:t>X</a:t>
            </a:r>
            <a:r>
              <a:rPr lang="en-US" sz="2400" dirty="0"/>
              <a:t>.	</a:t>
            </a:r>
          </a:p>
        </p:txBody>
      </p:sp>
      <p:sp>
        <p:nvSpPr>
          <p:cNvPr id="4" name="Slide Number Placeholder 3"/>
          <p:cNvSpPr>
            <a:spLocks noGrp="1"/>
          </p:cNvSpPr>
          <p:nvPr>
            <p:ph type="sldNum" sz="quarter" idx="12"/>
          </p:nvPr>
        </p:nvSpPr>
        <p:spPr/>
        <p:txBody>
          <a:bodyPr/>
          <a:lstStyle/>
          <a:p>
            <a:fld id="{74FD6AAA-7C75-FB4B-8EA1-06B22787237D}" type="slidenum">
              <a:rPr lang="en-US" smtClean="0"/>
              <a:t>5</a:t>
            </a:fld>
            <a:endParaRPr lang="en-US"/>
          </a:p>
        </p:txBody>
      </p:sp>
    </p:spTree>
    <p:extLst>
      <p:ext uri="{BB962C8B-B14F-4D97-AF65-F5344CB8AC3E}">
        <p14:creationId xmlns:p14="http://schemas.microsoft.com/office/powerpoint/2010/main" val="23836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 (ANN)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50</a:t>
            </a:fld>
            <a:endParaRPr lang="en-US"/>
          </a:p>
        </p:txBody>
      </p:sp>
    </p:spTree>
    <p:extLst>
      <p:ext uri="{BB962C8B-B14F-4D97-AF65-F5344CB8AC3E}">
        <p14:creationId xmlns:p14="http://schemas.microsoft.com/office/powerpoint/2010/main" val="3017449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802" y="216531"/>
            <a:ext cx="11493416" cy="767276"/>
          </a:xfrm>
        </p:spPr>
        <p:txBody>
          <a:bodyPr/>
          <a:lstStyle/>
          <a:p>
            <a:r>
              <a:rPr lang="en-US" dirty="0" smtClean="0"/>
              <a:t>Logistic Regression Revisited</a:t>
            </a:r>
            <a:endParaRPr lang="en-US" dirty="0"/>
          </a:p>
        </p:txBody>
      </p:sp>
      <p:sp>
        <p:nvSpPr>
          <p:cNvPr id="4" name="Slide Number Placeholder 3"/>
          <p:cNvSpPr>
            <a:spLocks noGrp="1"/>
          </p:cNvSpPr>
          <p:nvPr>
            <p:ph type="sldNum" sz="quarter" idx="12"/>
          </p:nvPr>
        </p:nvSpPr>
        <p:spPr>
          <a:xfrm>
            <a:off x="8475785" y="6387548"/>
            <a:ext cx="2844800" cy="365125"/>
          </a:xfrm>
        </p:spPr>
        <p:txBody>
          <a:bodyPr/>
          <a:lstStyle/>
          <a:p>
            <a:fld id="{74FD6AAA-7C75-FB4B-8EA1-06B22787237D}" type="slidenum">
              <a:rPr lang="en-US" smtClean="0"/>
              <a:t>51</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14994" y="1757342"/>
                <a:ext cx="4333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994" y="1757342"/>
                <a:ext cx="433387" cy="369332"/>
              </a:xfrm>
              <a:prstGeom prst="rect">
                <a:avLst/>
              </a:prstGeom>
              <a:blipFill rotWithShape="0">
                <a:blip r:embed="rId2"/>
                <a:stretch>
                  <a:fillRect b="-1639"/>
                </a:stretch>
              </a:blipFill>
            </p:spPr>
            <p:txBody>
              <a:bodyPr/>
              <a:lstStyle/>
              <a:p>
                <a:r>
                  <a:rPr lang="en-US">
                    <a:noFill/>
                  </a:rPr>
                  <a:t> </a:t>
                </a:r>
              </a:p>
            </p:txBody>
          </p:sp>
        </mc:Fallback>
      </mc:AlternateContent>
      <p:grpSp>
        <p:nvGrpSpPr>
          <p:cNvPr id="81" name="Group 80"/>
          <p:cNvGrpSpPr/>
          <p:nvPr/>
        </p:nvGrpSpPr>
        <p:grpSpPr>
          <a:xfrm>
            <a:off x="418393" y="1439178"/>
            <a:ext cx="3406743" cy="1005840"/>
            <a:chOff x="511157" y="1439178"/>
            <a:chExt cx="3406743" cy="1005840"/>
          </a:xfrm>
        </p:grpSpPr>
        <p:sp>
          <p:nvSpPr>
            <p:cNvPr id="5" name="Rectangle 4"/>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 name="Straight Arrow Connector 7"/>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245647" y="1733764"/>
                  <a:ext cx="16722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45647" y="1733764"/>
                  <a:ext cx="1672253" cy="369332"/>
                </a:xfrm>
                <a:prstGeom prst="rect">
                  <a:avLst/>
                </a:prstGeom>
                <a:blipFill rotWithShape="0">
                  <a:blip r:embed="rId3"/>
                  <a:stretch>
                    <a:fillRect b="-13115"/>
                  </a:stretch>
                </a:blipFill>
              </p:spPr>
              <p:txBody>
                <a:bodyPr/>
                <a:lstStyle/>
                <a:p>
                  <a:r>
                    <a:rPr lang="en-US">
                      <a:noFill/>
                    </a:rPr>
                    <a:t> </a:t>
                  </a:r>
                </a:p>
              </p:txBody>
            </p:sp>
          </mc:Fallback>
        </mc:AlternateContent>
        <p:cxnSp>
          <p:nvCxnSpPr>
            <p:cNvPr id="12" name="Straight Arrow Connector 11"/>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804216" y="1458086"/>
            <a:ext cx="3585998" cy="1005840"/>
            <a:chOff x="3896980" y="1458086"/>
            <a:chExt cx="3585998" cy="1005840"/>
          </a:xfrm>
        </p:grpSpPr>
        <p:sp>
          <p:nvSpPr>
            <p:cNvPr id="13" name="Rectangle 12"/>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4" name="TextBox 13"/>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sup>
                            </m:sSup>
                          </m:den>
                        </m:f>
                      </m:oMath>
                    </m:oMathPara>
                  </a14:m>
                  <a:endParaRPr 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014723" y="1431116"/>
            <a:ext cx="5273240" cy="1005840"/>
            <a:chOff x="7107487" y="1431116"/>
            <a:chExt cx="5273240" cy="1005840"/>
          </a:xfrm>
        </p:grpSpPr>
        <mc:AlternateContent xmlns:mc="http://schemas.openxmlformats.org/markup-compatibility/2006" xmlns:a14="http://schemas.microsoft.com/office/drawing/2010/main">
          <mc:Choice Requires="a14">
            <p:sp>
              <p:nvSpPr>
                <p:cNvPr id="17" name="TextBox 16"/>
                <p:cNvSpPr txBox="1"/>
                <p:nvPr/>
              </p:nvSpPr>
              <p:spPr>
                <a:xfrm>
                  <a:off x="8674767" y="1749153"/>
                  <a:ext cx="370596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674767" y="1749153"/>
                  <a:ext cx="3705960" cy="338554"/>
                </a:xfrm>
                <a:prstGeom prst="rect">
                  <a:avLst/>
                </a:prstGeom>
                <a:blipFill rotWithShape="0">
                  <a:blip r:embed="rId5"/>
                  <a:stretch>
                    <a:fillRect t="-89091" b="-116364"/>
                  </a:stretch>
                </a:blipFill>
              </p:spPr>
              <p:txBody>
                <a:bodyPr/>
                <a:lstStyle/>
                <a:p>
                  <a:r>
                    <a:rPr lang="en-US">
                      <a:noFill/>
                    </a:rPr>
                    <a:t> </a:t>
                  </a:r>
                </a:p>
              </p:txBody>
            </p:sp>
          </mc:Fallback>
        </mc:AlternateContent>
        <p:sp>
          <p:nvSpPr>
            <p:cNvPr id="16" name="Rectangle 15"/>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26" name="Straight Arrow Connector 25"/>
            <p:cNvCxnSpPr/>
            <p:nvPr/>
          </p:nvCxnSpPr>
          <p:spPr>
            <a:xfrm>
              <a:off x="7107487" y="1932028"/>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309791" y="1903041"/>
              <a:ext cx="184731" cy="369332"/>
            </a:xfrm>
            <a:prstGeom prst="rect">
              <a:avLst/>
            </a:prstGeom>
            <a:noFill/>
          </p:spPr>
          <p:txBody>
            <a:bodyPr wrap="none" rtlCol="0">
              <a:spAutoFit/>
            </a:bodyPr>
            <a:lstStyle/>
            <a:p>
              <a:endParaRPr lang="en-US" dirty="0"/>
            </a:p>
          </p:txBody>
        </p:sp>
        <p:cxnSp>
          <p:nvCxnSpPr>
            <p:cNvPr id="37" name="Straight Arrow Connector 36"/>
            <p:cNvCxnSpPr/>
            <p:nvPr/>
          </p:nvCxnSpPr>
          <p:spPr>
            <a:xfrm flipV="1">
              <a:off x="8522400" y="1945105"/>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p:cNvGrpSpPr/>
          <p:nvPr/>
        </p:nvGrpSpPr>
        <p:grpSpPr>
          <a:xfrm>
            <a:off x="-6397" y="2802637"/>
            <a:ext cx="12294359" cy="1032810"/>
            <a:chOff x="86367" y="2802637"/>
            <a:chExt cx="12294359" cy="1032810"/>
          </a:xfrm>
        </p:grpSpPr>
        <mc:AlternateContent xmlns:mc="http://schemas.openxmlformats.org/markup-compatibility/2006" xmlns:a14="http://schemas.microsoft.com/office/drawing/2010/main">
          <mc:Choice Requires="a14">
            <p:sp>
              <p:nvSpPr>
                <p:cNvPr id="55" name="TextBox 54"/>
                <p:cNvSpPr txBox="1"/>
                <p:nvPr/>
              </p:nvSpPr>
              <p:spPr>
                <a:xfrm>
                  <a:off x="86367" y="3123685"/>
                  <a:ext cx="475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86367" y="3123685"/>
                  <a:ext cx="475836" cy="369332"/>
                </a:xfrm>
                <a:prstGeom prst="rect">
                  <a:avLst/>
                </a:prstGeom>
                <a:blipFill rotWithShape="0">
                  <a:blip r:embed="rId6"/>
                  <a:stretch>
                    <a:fillRect/>
                  </a:stretch>
                </a:blipFill>
              </p:spPr>
              <p:txBody>
                <a:bodyPr/>
                <a:lstStyle/>
                <a:p>
                  <a:r>
                    <a:rPr lang="en-US">
                      <a:noFill/>
                    </a:rPr>
                    <a:t> </a:t>
                  </a:r>
                </a:p>
              </p:txBody>
            </p:sp>
          </mc:Fallback>
        </mc:AlternateContent>
        <p:cxnSp>
          <p:nvCxnSpPr>
            <p:cNvPr id="56" name="Straight Arrow Connector 55"/>
            <p:cNvCxnSpPr/>
            <p:nvPr/>
          </p:nvCxnSpPr>
          <p:spPr>
            <a:xfrm>
              <a:off x="562203" y="3331700"/>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8533989" y="3112351"/>
                  <a:ext cx="384673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𝑘</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8533989" y="3112351"/>
                  <a:ext cx="3846737" cy="338554"/>
                </a:xfrm>
                <a:prstGeom prst="rect">
                  <a:avLst/>
                </a:prstGeom>
                <a:blipFill rotWithShape="0">
                  <a:blip r:embed="rId7"/>
                  <a:stretch>
                    <a:fillRect t="-89091" b="-116364"/>
                  </a:stretch>
                </a:blipFill>
              </p:spPr>
              <p:txBody>
                <a:bodyPr/>
                <a:lstStyle/>
                <a:p>
                  <a:r>
                    <a:rPr lang="en-US">
                      <a:noFill/>
                    </a:rPr>
                    <a:t> </a:t>
                  </a:r>
                </a:p>
              </p:txBody>
            </p:sp>
          </mc:Fallback>
        </mc:AlternateContent>
        <p:cxnSp>
          <p:nvCxnSpPr>
            <p:cNvPr id="59" name="Straight Arrow Connector 58"/>
            <p:cNvCxnSpPr/>
            <p:nvPr/>
          </p:nvCxnSpPr>
          <p:spPr>
            <a:xfrm flipV="1">
              <a:off x="8395819" y="3297017"/>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543714" y="2810699"/>
              <a:ext cx="3539600" cy="1005840"/>
              <a:chOff x="511157" y="1439178"/>
              <a:chExt cx="3539600" cy="1005840"/>
            </a:xfrm>
          </p:grpSpPr>
          <p:sp>
            <p:nvSpPr>
              <p:cNvPr id="86" name="Rectangle 85"/>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7" name="Straight Arrow Connector 86"/>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2245647" y="1733764"/>
                    <a:ext cx="1805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2245647" y="1733764"/>
                    <a:ext cx="1805110" cy="369332"/>
                  </a:xfrm>
                  <a:prstGeom prst="rect">
                    <a:avLst/>
                  </a:prstGeom>
                  <a:blipFill rotWithShape="0">
                    <a:blip r:embed="rId8"/>
                    <a:stretch>
                      <a:fillRect b="-13115"/>
                    </a:stretch>
                  </a:blipFill>
                </p:spPr>
                <p:txBody>
                  <a:bodyPr/>
                  <a:lstStyle/>
                  <a:p>
                    <a:r>
                      <a:rPr lang="en-US">
                        <a:noFill/>
                      </a:rPr>
                      <a:t> </a:t>
                    </a:r>
                  </a:p>
                </p:txBody>
              </p:sp>
            </mc:Fallback>
          </mc:AlternateContent>
          <p:cxnSp>
            <p:nvCxnSpPr>
              <p:cNvPr id="89" name="Straight Arrow Connector 88"/>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3929537" y="2829607"/>
              <a:ext cx="3585998" cy="1005840"/>
              <a:chOff x="3896980" y="1458086"/>
              <a:chExt cx="3585998" cy="1005840"/>
            </a:xfrm>
          </p:grpSpPr>
          <p:sp>
            <p:nvSpPr>
              <p:cNvPr id="91" name="Rectangle 90"/>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2" name="TextBox 91"/>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sup>
                              </m:sSup>
                            </m:den>
                          </m:f>
                        </m:oMath>
                      </m:oMathPara>
                    </a14:m>
                    <a:endParaRPr lang="en-US" b="1" dirty="0"/>
                  </a:p>
                </p:txBody>
              </p:sp>
            </mc:Choice>
            <mc:Fallback xmlns="">
              <p:sp>
                <p:nvSpPr>
                  <p:cNvPr id="92" name="TextBox 91"/>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93" name="Straight Arrow Connector 92"/>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7088496" y="2802637"/>
              <a:ext cx="1370851" cy="1005840"/>
              <a:chOff x="7123671" y="1431116"/>
              <a:chExt cx="1370851" cy="1005840"/>
            </a:xfrm>
          </p:grpSpPr>
          <p:sp>
            <p:nvSpPr>
              <p:cNvPr id="97" name="Rectangle 96"/>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98" name="Straight Arrow Connector 97"/>
              <p:cNvCxnSpPr/>
              <p:nvPr/>
            </p:nvCxnSpPr>
            <p:spPr>
              <a:xfrm>
                <a:off x="7123671" y="1940120"/>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8309791" y="1903041"/>
                <a:ext cx="184731" cy="369332"/>
              </a:xfrm>
              <a:prstGeom prst="rect">
                <a:avLst/>
              </a:prstGeom>
              <a:noFill/>
            </p:spPr>
            <p:txBody>
              <a:bodyPr wrap="none" rtlCol="0">
                <a:spAutoFit/>
              </a:bodyPr>
              <a:lstStyle/>
              <a:p>
                <a:endParaRPr lang="en-US" dirty="0"/>
              </a:p>
            </p:txBody>
          </p:sp>
        </p:grpSp>
      </p:grpSp>
      <p:grpSp>
        <p:nvGrpSpPr>
          <p:cNvPr id="104" name="Group 103"/>
          <p:cNvGrpSpPr/>
          <p:nvPr/>
        </p:nvGrpSpPr>
        <p:grpSpPr>
          <a:xfrm>
            <a:off x="12166" y="4097695"/>
            <a:ext cx="11852982" cy="1714024"/>
            <a:chOff x="0" y="4097695"/>
            <a:chExt cx="11852982" cy="1714024"/>
          </a:xfrm>
        </p:grpSpPr>
        <p:grpSp>
          <p:nvGrpSpPr>
            <p:cNvPr id="80" name="Group 79"/>
            <p:cNvGrpSpPr/>
            <p:nvPr/>
          </p:nvGrpSpPr>
          <p:grpSpPr>
            <a:xfrm>
              <a:off x="0" y="4778909"/>
              <a:ext cx="11852982" cy="1032810"/>
              <a:chOff x="0" y="4778909"/>
              <a:chExt cx="11852982" cy="1032810"/>
            </a:xfrm>
          </p:grpSpPr>
          <p:grpSp>
            <p:nvGrpSpPr>
              <p:cNvPr id="79" name="Group 78"/>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51" name="TextBox 50"/>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63" name="Group 62"/>
                <p:cNvGrpSpPr/>
                <p:nvPr/>
              </p:nvGrpSpPr>
              <p:grpSpPr>
                <a:xfrm>
                  <a:off x="0" y="4778909"/>
                  <a:ext cx="8416752" cy="1032810"/>
                  <a:chOff x="244843" y="3195835"/>
                  <a:chExt cx="8416752" cy="1032810"/>
                </a:xfrm>
              </p:grpSpPr>
              <p:sp>
                <p:nvSpPr>
                  <p:cNvPr id="64" name="Rectangle 63"/>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5" name="TextBox 64"/>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66" name="Straight Arrow Connector 65"/>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12"/>
                        <a:stretch>
                          <a:fillRect b="-13333"/>
                        </a:stretch>
                      </a:blipFill>
                    </p:spPr>
                    <p:txBody>
                      <a:bodyPr/>
                      <a:lstStyle/>
                      <a:p>
                        <a:r>
                          <a:rPr lang="en-US">
                            <a:noFill/>
                          </a:rPr>
                          <a:t> </a:t>
                        </a:r>
                      </a:p>
                    </p:txBody>
                  </p:sp>
                </mc:Fallback>
              </mc:AlternateContent>
              <p:cxnSp>
                <p:nvCxnSpPr>
                  <p:cNvPr id="68" name="Straight Arrow Connector 67"/>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0" name="TextBox 69"/>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71" name="Straight Arrow Connector 70"/>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73" name="Straight Arrow Connector 72"/>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7" name="Straight Arrow Connector 7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rot="5400000">
              <a:off x="4522709" y="4204141"/>
              <a:ext cx="674557" cy="461665"/>
            </a:xfrm>
            <a:prstGeom prst="rect">
              <a:avLst/>
            </a:prstGeom>
            <a:noFill/>
          </p:spPr>
          <p:txBody>
            <a:bodyPr wrap="square" rtlCol="0">
              <a:spAutoFit/>
            </a:bodyPr>
            <a:lstStyle/>
            <a:p>
              <a:r>
                <a:rPr lang="mr-IN" sz="2400" b="1" dirty="0" smtClean="0">
                  <a:solidFill>
                    <a:schemeClr val="tx1">
                      <a:lumMod val="75000"/>
                      <a:lumOff val="25000"/>
                    </a:schemeClr>
                  </a:solidFill>
                </a:rPr>
                <a:t>…</a:t>
              </a:r>
              <a:endParaRPr lang="en-US" b="1" dirty="0">
                <a:solidFill>
                  <a:schemeClr val="tx1">
                    <a:lumMod val="75000"/>
                    <a:lumOff val="25000"/>
                  </a:schemeClr>
                </a:solidFill>
              </a:endParaRPr>
            </a:p>
          </p:txBody>
        </p:sp>
      </p:grpSp>
    </p:spTree>
    <p:extLst>
      <p:ext uri="{BB962C8B-B14F-4D97-AF65-F5344CB8AC3E}">
        <p14:creationId xmlns:p14="http://schemas.microsoft.com/office/powerpoint/2010/main" val="17402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our first ANN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52</a:t>
            </a:fld>
            <a:endParaRPr lang="en-US"/>
          </a:p>
        </p:txBody>
      </p:sp>
      <p:grpSp>
        <p:nvGrpSpPr>
          <p:cNvPr id="5" name="Group 4"/>
          <p:cNvGrpSpPr/>
          <p:nvPr/>
        </p:nvGrpSpPr>
        <p:grpSpPr>
          <a:xfrm>
            <a:off x="349292" y="1479897"/>
            <a:ext cx="11852982" cy="1032810"/>
            <a:chOff x="0" y="4778909"/>
            <a:chExt cx="11852982" cy="1032810"/>
          </a:xfrm>
        </p:grpSpPr>
        <p:grpSp>
          <p:nvGrpSpPr>
            <p:cNvPr id="6" name="Group 5"/>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8" name="TextBox 7"/>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0" y="4778909"/>
                <a:ext cx="8416752" cy="1032810"/>
                <a:chOff x="244843" y="3195835"/>
                <a:chExt cx="8416752" cy="1032810"/>
              </a:xfrm>
            </p:grpSpPr>
            <p:sp>
              <p:nvSpPr>
                <p:cNvPr id="10" name="Rectangle 9"/>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4" name="Straight Arrow Connector 13"/>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6" name="TextBox 15"/>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19" name="Straight Arrow Connector 18"/>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 name="Straight Arrow Connector 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39018" y="2918906"/>
            <a:ext cx="11852982" cy="1032810"/>
            <a:chOff x="0" y="4778909"/>
            <a:chExt cx="11852982" cy="1032810"/>
          </a:xfrm>
        </p:grpSpPr>
        <p:grpSp>
          <p:nvGrpSpPr>
            <p:cNvPr id="23" name="Group 22"/>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5" name="TextBox 24"/>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0" y="4778909"/>
                <a:ext cx="8416752" cy="1032810"/>
                <a:chOff x="244843" y="3195835"/>
                <a:chExt cx="8416752" cy="1032810"/>
              </a:xfrm>
            </p:grpSpPr>
            <p:sp>
              <p:nvSpPr>
                <p:cNvPr id="27" name="Rectangle 26"/>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8" name="TextBox 27"/>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p:cNvSpPr txBox="1"/>
                    <p:nvPr/>
                  </p:nvSpPr>
                  <p:spPr>
                    <a:xfrm>
                      <a:off x="2412720" y="3498483"/>
                      <a:ext cx="126547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𝛽</m:t>
                                </m:r>
                              </m:e>
                              <m:sup>
                                <m:r>
                                  <a:rPr lang="en-US" b="0" i="1" smtClean="0">
                                    <a:latin typeface="Cambria Math" charset="0"/>
                                  </a:rPr>
                                  <m:t>𝑇</m:t>
                                </m:r>
                              </m:sup>
                            </m:sSup>
                            <m:r>
                              <a:rPr lang="en-US" b="0" i="1" smtClean="0">
                                <a:latin typeface="Cambria Math" charset="0"/>
                              </a:rPr>
                              <m:t>𝑋</m:t>
                            </m:r>
                          </m:oMath>
                        </m:oMathPara>
                      </a14:m>
                      <a:endParaRPr lang="en-US" b="0" dirty="0" smtClean="0"/>
                    </a:p>
                    <a:p>
                      <a:endParaRPr lang="en-US" dirty="0"/>
                    </a:p>
                  </p:txBody>
                </p:sp>
              </mc:Choice>
              <mc:Fallback>
                <p:sp>
                  <p:nvSpPr>
                    <p:cNvPr id="30" name="TextBox 29"/>
                    <p:cNvSpPr txBox="1">
                      <a:spLocks noRot="1" noChangeAspect="1" noMove="1" noResize="1" noEditPoints="1" noAdjustHandles="1" noChangeArrowheads="1" noChangeShapeType="1" noTextEdit="1"/>
                    </p:cNvSpPr>
                    <p:nvPr/>
                  </p:nvSpPr>
                  <p:spPr>
                    <a:xfrm>
                      <a:off x="2412720" y="3498483"/>
                      <a:ext cx="1265475" cy="646331"/>
                    </a:xfrm>
                    <a:prstGeom prst="rect">
                      <a:avLst/>
                    </a:prstGeom>
                    <a:blipFill rotWithShape="0">
                      <a:blip r:embed="rId8"/>
                      <a:stretch>
                        <a:fillRect/>
                      </a:stretch>
                    </a:blipFill>
                  </p:spPr>
                  <p:txBody>
                    <a:bodyPr/>
                    <a:lstStyle/>
                    <a:p>
                      <a:r>
                        <a:rPr lang="en-US">
                          <a:noFill/>
                        </a:rPr>
                        <a:t> </a:t>
                      </a:r>
                    </a:p>
                  </p:txBody>
                </p:sp>
              </mc:Fallback>
            </mc:AlternateContent>
            <p:cxnSp>
              <p:nvCxnSpPr>
                <p:cNvPr id="31" name="Straight Arrow Connector 30"/>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3" name="TextBox 32"/>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34" name="Straight Arrow Connector 33"/>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6" name="Straight Arrow Connector 35"/>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4" name="Straight Arrow Connector 23"/>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39018" y="442808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8" name="TextBox 47"/>
                    <p:cNvSpPr txBox="1"/>
                    <p:nvPr/>
                  </p:nvSpPr>
                  <p:spPr>
                    <a:xfrm>
                      <a:off x="2412720" y="3498483"/>
                      <a:ext cx="120667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solidFill>
                                      <a:srgbClr val="FF0000"/>
                                    </a:solidFill>
                                    <a:latin typeface="Cambria Math" charset="0"/>
                                  </a:rPr>
                                </m:ctrlPr>
                              </m:sSupPr>
                              <m:e>
                                <m:r>
                                  <a:rPr lang="en-US" b="0" i="1" smtClean="0">
                                    <a:solidFill>
                                      <a:srgbClr val="FF0000"/>
                                    </a:solidFill>
                                    <a:latin typeface="Cambria Math" charset="0"/>
                                  </a:rPr>
                                  <m:t>𝑊</m:t>
                                </m:r>
                              </m:e>
                              <m:sup>
                                <m:r>
                                  <a:rPr lang="en-US" b="0" i="1" smtClean="0">
                                    <a:solidFill>
                                      <a:srgbClr val="FF0000"/>
                                    </a:solidFill>
                                    <a:latin typeface="Cambria Math" charset="0"/>
                                  </a:rPr>
                                  <m:t>𝑇</m:t>
                                </m:r>
                              </m:sup>
                            </m:sSup>
                            <m:r>
                              <a:rPr lang="en-US" b="0" i="1" smtClean="0">
                                <a:solidFill>
                                  <a:srgbClr val="FF0000"/>
                                </a:solidFill>
                                <a:latin typeface="Cambria Math" charset="0"/>
                              </a:rPr>
                              <m:t>𝑋</m:t>
                            </m:r>
                          </m:oMath>
                        </m:oMathPara>
                      </a14:m>
                      <a:endParaRPr lang="en-US" b="0" dirty="0" smtClean="0">
                        <a:solidFill>
                          <a:srgbClr val="FF0000"/>
                        </a:solidFill>
                      </a:endParaRPr>
                    </a:p>
                    <a:p>
                      <a:endParaRPr lang="en-US" dirty="0"/>
                    </a:p>
                  </p:txBody>
                </p:sp>
              </mc:Choice>
              <mc:Fallback>
                <p:sp>
                  <p:nvSpPr>
                    <p:cNvPr id="48" name="TextBox 47"/>
                    <p:cNvSpPr txBox="1">
                      <a:spLocks noRot="1" noChangeAspect="1" noMove="1" noResize="1" noEditPoints="1" noAdjustHandles="1" noChangeArrowheads="1" noChangeShapeType="1" noTextEdit="1"/>
                    </p:cNvSpPr>
                    <p:nvPr/>
                  </p:nvSpPr>
                  <p:spPr>
                    <a:xfrm>
                      <a:off x="2412720" y="3498483"/>
                      <a:ext cx="1206677" cy="646331"/>
                    </a:xfrm>
                    <a:prstGeom prst="rect">
                      <a:avLst/>
                    </a:prstGeom>
                    <a:blipFill rotWithShape="0">
                      <a:blip r:embed="rId12"/>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rPr>
                              <m:t>𝑦</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81507" y="1003552"/>
            <a:ext cx="5013960"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53</a:t>
            </a:fld>
            <a:endParaRPr lang="en-US"/>
          </a:p>
        </p:txBody>
      </p:sp>
      <p:grpSp>
        <p:nvGrpSpPr>
          <p:cNvPr id="40" name="Group 39"/>
          <p:cNvGrpSpPr/>
          <p:nvPr/>
        </p:nvGrpSpPr>
        <p:grpSpPr>
          <a:xfrm>
            <a:off x="349292" y="148676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8" name="TextBox 47"/>
                    <p:cNvSpPr txBox="1"/>
                    <p:nvPr/>
                  </p:nvSpPr>
                  <p:spPr>
                    <a:xfrm>
                      <a:off x="2412720" y="3498483"/>
                      <a:ext cx="120667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m:oMathPara>
                      </a14:m>
                      <a:endParaRPr lang="en-US" b="0" dirty="0" smtClean="0"/>
                    </a:p>
                    <a:p>
                      <a:endParaRPr lang="en-US" dirty="0"/>
                    </a:p>
                  </p:txBody>
                </p:sp>
              </mc:Choice>
              <mc:Fallback>
                <p:sp>
                  <p:nvSpPr>
                    <p:cNvPr id="48" name="TextBox 47"/>
                    <p:cNvSpPr txBox="1">
                      <a:spLocks noRot="1" noChangeAspect="1" noMove="1" noResize="1" noEditPoints="1" noAdjustHandles="1" noChangeArrowheads="1" noChangeShapeType="1" noTextEdit="1"/>
                    </p:cNvSpPr>
                    <p:nvPr/>
                  </p:nvSpPr>
                  <p:spPr>
                    <a:xfrm>
                      <a:off x="2412720" y="3498483"/>
                      <a:ext cx="1206677" cy="646331"/>
                    </a:xfrm>
                    <a:prstGeom prst="rect">
                      <a:avLst/>
                    </a:prstGeom>
                    <a:blipFill rotWithShape="0">
                      <a:blip r:embed="rId4"/>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81" name="Rectangle 80"/>
          <p:cNvSpPr/>
          <p:nvPr/>
        </p:nvSpPr>
        <p:spPr>
          <a:xfrm>
            <a:off x="5562720" y="4589252"/>
            <a:ext cx="6279988" cy="1446550"/>
          </a:xfrm>
          <a:prstGeom prst="rect">
            <a:avLst/>
          </a:prstGeom>
          <a:noFill/>
        </p:spPr>
        <p:txBody>
          <a:bodyPr wrap="none" lIns="91440" tIns="45720" rIns="91440" bIns="45720">
            <a:spAutoFit/>
          </a:bodyPr>
          <a:lstStyle/>
          <a:p>
            <a:pPr algn="ctr"/>
            <a:r>
              <a:rPr lang="en-US" sz="4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Single Neuron Network</a:t>
            </a:r>
          </a:p>
          <a:p>
            <a:pPr algn="ctr"/>
            <a:r>
              <a:rPr lang="en-US" sz="4400" b="1" dirty="0" smtClean="0">
                <a:ln w="9525">
                  <a:solidFill>
                    <a:schemeClr val="bg1"/>
                  </a:solidFill>
                  <a:prstDash val="solid"/>
                </a:ln>
                <a:effectLst>
                  <a:outerShdw blurRad="12700" dist="38100" dir="2700000" algn="tl" rotWithShape="0">
                    <a:schemeClr val="bg1">
                      <a:lumMod val="50000"/>
                    </a:schemeClr>
                  </a:outerShdw>
                </a:effectLst>
              </a:rPr>
              <a:t>Very similar to Perceptron</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84" name="Group 83"/>
          <p:cNvGrpSpPr/>
          <p:nvPr/>
        </p:nvGrpSpPr>
        <p:grpSpPr>
          <a:xfrm>
            <a:off x="1197842" y="3597076"/>
            <a:ext cx="4697625" cy="1395342"/>
            <a:chOff x="1197842" y="3597076"/>
            <a:chExt cx="4697625" cy="1395342"/>
          </a:xfrm>
        </p:grpSpPr>
        <p:grpSp>
          <p:nvGrpSpPr>
            <p:cNvPr id="82" name="Group 81"/>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76" name="TextBox 75"/>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6"/>
                    <a:stretch>
                      <a:fillRect/>
                    </a:stretch>
                  </a:blipFill>
                </p:spPr>
                <p:txBody>
                  <a:bodyPr/>
                  <a:lstStyle/>
                  <a:p>
                    <a:r>
                      <a:rPr lang="en-US">
                        <a:noFill/>
                      </a:rPr>
                      <a:t> </a:t>
                    </a:r>
                  </a:p>
                </p:txBody>
              </p:sp>
            </mc:Fallback>
          </mc:AlternateContent>
          <p:cxnSp>
            <p:nvCxnSpPr>
              <p:cNvPr id="78" name="Straight Arrow Connector 77"/>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7"/>
                    <a:stretch>
                      <a:fillRect/>
                    </a:stretch>
                  </a:blipFill>
                </p:spPr>
                <p:txBody>
                  <a:bodyPr/>
                  <a:lstStyle/>
                  <a:p>
                    <a:r>
                      <a:rPr lang="en-US">
                        <a:noFill/>
                      </a:rPr>
                      <a:t> </a:t>
                    </a:r>
                  </a:p>
                </p:txBody>
              </p:sp>
            </mc:Fallback>
          </mc:AlternateContent>
        </p:grpSp>
        <p:sp>
          <p:nvSpPr>
            <p:cNvPr id="83" name="Oval 82"/>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841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0849" y="1787907"/>
            <a:ext cx="6098241" cy="4262157"/>
          </a:xfrm>
          <a:prstGeom prst="rect">
            <a:avLst/>
          </a:prstGeom>
        </p:spPr>
      </p:pic>
      <p:sp>
        <p:nvSpPr>
          <p:cNvPr id="2" name="Title 1"/>
          <p:cNvSpPr>
            <a:spLocks noGrp="1"/>
          </p:cNvSpPr>
          <p:nvPr>
            <p:ph type="title"/>
          </p:nvPr>
        </p:nvSpPr>
        <p:spPr/>
        <p:txBody>
          <a:bodyPr/>
          <a:lstStyle/>
          <a:p>
            <a:r>
              <a:rPr lang="en-US" dirty="0" smtClean="0"/>
              <a:t>Example Using Heart Data</a:t>
            </a:r>
            <a:endParaRPr lang="en-US" dirty="0"/>
          </a:p>
        </p:txBody>
      </p:sp>
      <p:pic>
        <p:nvPicPr>
          <p:cNvPr id="7"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4344" y="1814410"/>
            <a:ext cx="6124209" cy="4248906"/>
          </a:xfrm>
        </p:spPr>
      </p:pic>
      <p:sp>
        <p:nvSpPr>
          <p:cNvPr id="4" name="Slide Number Placeholder 3"/>
          <p:cNvSpPr>
            <a:spLocks noGrp="1"/>
          </p:cNvSpPr>
          <p:nvPr>
            <p:ph type="sldNum" sz="quarter" idx="12"/>
          </p:nvPr>
        </p:nvSpPr>
        <p:spPr/>
        <p:txBody>
          <a:bodyPr/>
          <a:lstStyle/>
          <a:p>
            <a:fld id="{74FD6AAA-7C75-FB4B-8EA1-06B22787237D}" type="slidenum">
              <a:rPr lang="en-US" smtClean="0"/>
              <a:t>54</a:t>
            </a:fld>
            <a:endParaRPr lang="en-US"/>
          </a:p>
        </p:txBody>
      </p:sp>
      <p:sp>
        <p:nvSpPr>
          <p:cNvPr id="12" name="TextBox 11"/>
          <p:cNvSpPr txBox="1"/>
          <p:nvPr/>
        </p:nvSpPr>
        <p:spPr>
          <a:xfrm>
            <a:off x="839450" y="1233478"/>
            <a:ext cx="6535764"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Slightly modified data to illustrate concepts.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29586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Heart Data</a:t>
            </a:r>
          </a:p>
        </p:txBody>
      </p:sp>
      <p:pic>
        <p:nvPicPr>
          <p:cNvPr id="20"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3250" y="1177925"/>
            <a:ext cx="3167062" cy="2111375"/>
          </a:xfrm>
        </p:spPr>
      </p:pic>
      <p:sp>
        <p:nvSpPr>
          <p:cNvPr id="4" name="Slide Number Placeholder 3"/>
          <p:cNvSpPr>
            <a:spLocks noGrp="1"/>
          </p:cNvSpPr>
          <p:nvPr>
            <p:ph type="sldNum" sz="quarter" idx="12"/>
          </p:nvPr>
        </p:nvSpPr>
        <p:spPr/>
        <p:txBody>
          <a:bodyPr/>
          <a:lstStyle/>
          <a:p>
            <a:fld id="{74FD6AAA-7C75-FB4B-8EA1-06B22787237D}" type="slidenum">
              <a:rPr lang="en-US" smtClean="0"/>
              <a:t>55</a:t>
            </a:fld>
            <a:endParaRPr lang="en-US"/>
          </a:p>
        </p:txBody>
      </p:sp>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9"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2365" y="1389225"/>
            <a:ext cx="6172199" cy="4114800"/>
          </a:xfrm>
          <a:prstGeom prst="rect">
            <a:avLst/>
          </a:prstGeom>
          <a:ln>
            <a:noFill/>
          </a:ln>
        </p:spPr>
      </p:pic>
    </p:spTree>
    <p:extLst>
      <p:ext uri="{BB962C8B-B14F-4D97-AF65-F5344CB8AC3E}">
        <p14:creationId xmlns:p14="http://schemas.microsoft.com/office/powerpoint/2010/main" val="136887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56</a:t>
            </a:fld>
            <a:endParaRPr lang="en-US"/>
          </a:p>
        </p:txBody>
      </p:sp>
      <p:grpSp>
        <p:nvGrpSpPr>
          <p:cNvPr id="19" name="Group 18"/>
          <p:cNvGrpSpPr/>
          <p:nvPr/>
        </p:nvGrpSpPr>
        <p:grpSpPr>
          <a:xfrm>
            <a:off x="595845" y="4367755"/>
            <a:ext cx="4697625" cy="1395342"/>
            <a:chOff x="1197842" y="3597076"/>
            <a:chExt cx="4697625" cy="1395342"/>
          </a:xfrm>
        </p:grpSpPr>
        <p:grpSp>
          <p:nvGrpSpPr>
            <p:cNvPr id="20" name="Group 19"/>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2" name="TextBox 21"/>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23" name="Straight Arrow Connector 22"/>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3"/>
                    <a:stretch>
                      <a:fillRect/>
                    </a:stretch>
                  </a:blipFill>
                </p:spPr>
                <p:txBody>
                  <a:bodyPr/>
                  <a:lstStyle/>
                  <a:p>
                    <a:r>
                      <a:rPr lang="en-US">
                        <a:noFill/>
                      </a:rPr>
                      <a:t> </a:t>
                    </a:r>
                  </a:p>
                </p:txBody>
              </p:sp>
            </mc:Fallback>
          </mc:AlternateContent>
        </p:grpSp>
        <p:sp>
          <p:nvSpPr>
            <p:cNvPr id="21" name="Oval 20"/>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21143" y="1489041"/>
            <a:ext cx="4697625" cy="1395342"/>
            <a:chOff x="1197842" y="3597076"/>
            <a:chExt cx="4697625" cy="1395342"/>
          </a:xfrm>
        </p:grpSpPr>
        <p:grpSp>
          <p:nvGrpSpPr>
            <p:cNvPr id="27" name="Group 26"/>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9" name="TextBox 28"/>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30" name="Straight Arrow Connector 2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flipH="1">
                    <a:off x="4930166" y="4087377"/>
                    <a:ext cx="965301" cy="369332"/>
                  </a:xfrm>
                  <a:prstGeom prst="rect">
                    <a:avLst/>
                  </a:prstGeom>
                  <a:noFill/>
                </p:spPr>
                <p:txBody>
                  <a:bodyPr wrap="square" rtlCol="0">
                    <a:spAutoFit/>
                  </a:bodyPr>
                  <a:lstStyle/>
                  <a:p>
                    <a:pPr algn="ctr"/>
                    <a14:m>
                      <m:oMath xmlns:m="http://schemas.openxmlformats.org/officeDocument/2006/math">
                        <m:r>
                          <a:rPr lang="en-US" b="0" i="1" smtClean="0">
                            <a:latin typeface="Cambria Math" charset="0"/>
                          </a:rPr>
                          <m:t>𝑌</m:t>
                        </m:r>
                      </m:oMath>
                    </a14:m>
                    <a:r>
                      <a:rPr lang="en-US" dirty="0" smtClean="0"/>
                      <a:t>’</a:t>
                    </a:r>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6"/>
                    <a:stretch>
                      <a:fillRect t="-10000" b="-26667"/>
                    </a:stretch>
                  </a:blipFill>
                </p:spPr>
                <p:txBody>
                  <a:bodyPr/>
                  <a:lstStyle/>
                  <a:p>
                    <a:r>
                      <a:rPr lang="en-US">
                        <a:noFill/>
                      </a:rPr>
                      <a:t> </a:t>
                    </a:r>
                  </a:p>
                </p:txBody>
              </p:sp>
            </mc:Fallback>
          </mc:AlternateContent>
        </p:grpSp>
        <p:sp>
          <p:nvSpPr>
            <p:cNvPr id="28" name="Oval 27"/>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4914" y="744694"/>
            <a:ext cx="4629228" cy="3086152"/>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1419" y="3589458"/>
            <a:ext cx="4629228" cy="3086152"/>
          </a:xfrm>
          <a:prstGeom prst="rect">
            <a:avLst/>
          </a:prstGeom>
        </p:spPr>
      </p:pic>
    </p:spTree>
    <p:extLst>
      <p:ext uri="{BB962C8B-B14F-4D97-AF65-F5344CB8AC3E}">
        <p14:creationId xmlns:p14="http://schemas.microsoft.com/office/powerpoint/2010/main" val="6348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57</a:t>
            </a:fld>
            <a:endParaRPr lang="en-US"/>
          </a:p>
        </p:txBody>
      </p:sp>
      <p:grpSp>
        <p:nvGrpSpPr>
          <p:cNvPr id="72" name="Group 71"/>
          <p:cNvGrpSpPr/>
          <p:nvPr/>
        </p:nvGrpSpPr>
        <p:grpSpPr>
          <a:xfrm>
            <a:off x="-171345" y="1793405"/>
            <a:ext cx="3039519" cy="2912914"/>
            <a:chOff x="-171345" y="1793405"/>
            <a:chExt cx="3039519" cy="2912914"/>
          </a:xfrm>
        </p:grpSpPr>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grpSp>
          <p:nvGrpSpPr>
            <p:cNvPr id="71" name="Group 70"/>
            <p:cNvGrpSpPr/>
            <p:nvPr/>
          </p:nvGrpSpPr>
          <p:grpSpPr>
            <a:xfrm>
              <a:off x="-171345" y="1793405"/>
              <a:ext cx="2400996" cy="2912914"/>
              <a:chOff x="-171345" y="1793405"/>
              <a:chExt cx="2400996" cy="2912914"/>
            </a:xfrm>
          </p:grpSpPr>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grpSp>
            <p:nvGrpSpPr>
              <p:cNvPr id="67" name="Group 66"/>
              <p:cNvGrpSpPr/>
              <p:nvPr/>
            </p:nvGrpSpPr>
            <p:grpSpPr>
              <a:xfrm>
                <a:off x="445158" y="1793405"/>
                <a:ext cx="1784493" cy="2912914"/>
                <a:chOff x="445158" y="1793405"/>
                <a:chExt cx="1784493" cy="2912914"/>
              </a:xfrm>
            </p:grpSpPr>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grpSp>
        <p:nvGrpSpPr>
          <p:cNvPr id="73" name="Group 72"/>
          <p:cNvGrpSpPr/>
          <p:nvPr/>
        </p:nvGrpSpPr>
        <p:grpSpPr>
          <a:xfrm>
            <a:off x="2429865" y="1792332"/>
            <a:ext cx="2917919" cy="2816573"/>
            <a:chOff x="2429865" y="1792332"/>
            <a:chExt cx="2917919" cy="2816573"/>
          </a:xfrm>
        </p:grpSpPr>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grpSp>
          <p:nvGrpSpPr>
            <p:cNvPr id="68" name="Group 67"/>
            <p:cNvGrpSpPr/>
            <p:nvPr/>
          </p:nvGrpSpPr>
          <p:grpSpPr>
            <a:xfrm>
              <a:off x="2429865" y="1792332"/>
              <a:ext cx="2917919" cy="2816573"/>
              <a:chOff x="2429865" y="1792332"/>
              <a:chExt cx="2917919" cy="2816573"/>
            </a:xfrm>
          </p:grpSpPr>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nvGrpSpPr>
          <p:cNvPr id="74" name="Group 73"/>
          <p:cNvGrpSpPr/>
          <p:nvPr/>
        </p:nvGrpSpPr>
        <p:grpSpPr>
          <a:xfrm>
            <a:off x="7452292" y="2064866"/>
            <a:ext cx="2310644" cy="2185786"/>
            <a:chOff x="7452292" y="2064866"/>
            <a:chExt cx="2310644" cy="2185786"/>
          </a:xfrm>
        </p:grpSpPr>
        <p:grpSp>
          <p:nvGrpSpPr>
            <p:cNvPr id="70" name="Group 69"/>
            <p:cNvGrpSpPr/>
            <p:nvPr/>
          </p:nvGrpSpPr>
          <p:grpSpPr>
            <a:xfrm>
              <a:off x="7452292" y="2218876"/>
              <a:ext cx="2310644" cy="1931644"/>
              <a:chOff x="7452292" y="2218876"/>
              <a:chExt cx="2310644"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1</m:t>
                              </m:r>
                            </m:sub>
                          </m:sSub>
                          <m:r>
                            <a:rPr lang="en-US" sz="1700" b="1" i="1" smtClean="0">
                              <a:solidFill>
                                <a:srgbClr val="FF0000"/>
                              </a:solidFill>
                              <a:latin typeface="Cambria Math" charset="0"/>
                            </a:rPr>
                            <m:t>+</m:t>
                          </m:r>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2</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10"/>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2"/>
                  <a:stretch>
                    <a:fillRect/>
                  </a:stretch>
                </a:blipFill>
              </p:spPr>
              <p:txBody>
                <a:bodyPr/>
                <a:lstStyle/>
                <a:p>
                  <a:r>
                    <a:rPr lang="en-US">
                      <a:noFill/>
                    </a:rPr>
                    <a:t> </a:t>
                  </a:r>
                </a:p>
              </p:txBody>
            </p:sp>
          </mc:Fallback>
        </mc:AlternateContent>
      </p:grpSp>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grpSp>
        <p:nvGrpSpPr>
          <p:cNvPr id="40" name="Group 39"/>
          <p:cNvGrpSpPr/>
          <p:nvPr/>
        </p:nvGrpSpPr>
        <p:grpSpPr>
          <a:xfrm>
            <a:off x="5406364" y="1533076"/>
            <a:ext cx="2231414" cy="3341717"/>
            <a:chOff x="5406364" y="1533076"/>
            <a:chExt cx="2231414" cy="3341717"/>
          </a:xfrm>
        </p:grpSpPr>
        <p:pic>
          <p:nvPicPr>
            <p:cNvPr id="42" name="Picture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44" name="Straight Arrow Connector 43"/>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922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58</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72327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723275"/>
              </a:xfrm>
              <a:prstGeom prst="rect">
                <a:avLst/>
              </a:prstGeom>
              <a:blipFill rotWithShape="0">
                <a:blip r:embed="rId11"/>
                <a:stretch>
                  <a:fillRect t="-50000" b="-1355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spTree>
    <p:extLst>
      <p:ext uri="{BB962C8B-B14F-4D97-AF65-F5344CB8AC3E}">
        <p14:creationId xmlns:p14="http://schemas.microsoft.com/office/powerpoint/2010/main" val="2256340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1944" y="2457256"/>
            <a:ext cx="2096469" cy="1397646"/>
          </a:xfrm>
          <a:prstGeom prst="rect">
            <a:avLst/>
          </a:prstGeom>
        </p:spPr>
      </p:pic>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59</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4"/>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132523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1325235"/>
              </a:xfrm>
              <a:prstGeom prst="rect">
                <a:avLst/>
              </a:prstGeom>
              <a:blipFill rotWithShape="0">
                <a:blip r:embed="rId11"/>
                <a:stretch>
                  <a:fillRect t="-2718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Rectangle 41"/>
              <p:cNvSpPr/>
              <p:nvPr/>
            </p:nvSpPr>
            <p:spPr>
              <a:xfrm>
                <a:off x="8259498" y="5184612"/>
                <a:ext cx="34824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smtClean="0"/>
              </a:p>
              <a:p>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8259498" y="5184612"/>
                <a:ext cx="3482428" cy="646331"/>
              </a:xfrm>
              <a:prstGeom prst="rect">
                <a:avLst/>
              </a:prstGeom>
              <a:blipFill rotWithShape="0">
                <a:blip r:embed="rId14"/>
                <a:stretch>
                  <a:fillRect t="-54206" b="-26168"/>
                </a:stretch>
              </a:blipFill>
            </p:spPr>
            <p:txBody>
              <a:bodyPr/>
              <a:lstStyle/>
              <a:p>
                <a:r>
                  <a:rPr lang="en-US">
                    <a:noFill/>
                  </a:rPr>
                  <a:t> </a:t>
                </a:r>
              </a:p>
            </p:txBody>
          </p:sp>
        </mc:Fallback>
      </mc:AlternateContent>
      <p:sp>
        <p:nvSpPr>
          <p:cNvPr id="43" name="TextBox 42"/>
          <p:cNvSpPr txBox="1"/>
          <p:nvPr/>
        </p:nvSpPr>
        <p:spPr>
          <a:xfrm>
            <a:off x="3985225" y="5504555"/>
            <a:ext cx="3264035" cy="369332"/>
          </a:xfrm>
          <a:prstGeom prst="rect">
            <a:avLst/>
          </a:prstGeom>
          <a:solidFill>
            <a:schemeClr val="accent1">
              <a:lumMod val="20000"/>
              <a:lumOff val="80000"/>
            </a:schemeClr>
          </a:solidFill>
        </p:spPr>
        <p:txBody>
          <a:bodyPr wrap="none" rtlCol="0">
            <a:spAutoFit/>
          </a:bodyPr>
          <a:lstStyle/>
          <a:p>
            <a:r>
              <a:rPr lang="en-US" dirty="0" smtClean="0">
                <a:latin typeface="Karla" charset="0"/>
                <a:ea typeface="Karla" charset="0"/>
                <a:cs typeface="Karla" charset="0"/>
              </a:rPr>
              <a:t>Need to learn W1, W2 and W3.</a:t>
            </a:r>
            <a:endParaRPr lang="en-US" dirty="0">
              <a:latin typeface="Karla" charset="0"/>
              <a:ea typeface="Karla" charset="0"/>
              <a:cs typeface="Karla" charset="0"/>
            </a:endParaRPr>
          </a:p>
        </p:txBody>
      </p:sp>
    </p:spTree>
    <p:extLst>
      <p:ext uri="{BB962C8B-B14F-4D97-AF65-F5344CB8AC3E}">
        <p14:creationId xmlns:p14="http://schemas.microsoft.com/office/powerpoint/2010/main" val="131274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graphicFrame>
        <p:nvGraphicFramePr>
          <p:cNvPr id="4" name="Table 3"/>
          <p:cNvGraphicFramePr>
            <a:graphicFrameLocks noGrp="1"/>
          </p:cNvGraphicFramePr>
          <p:nvPr>
            <p:extLst>
              <p:ext uri="{D42A27DB-BD31-4B8C-83A1-F6EECF244321}">
                <p14:modId xmlns:p14="http://schemas.microsoft.com/office/powerpoint/2010/main" val="1404914581"/>
              </p:ext>
            </p:extLst>
          </p:nvPr>
        </p:nvGraphicFramePr>
        <p:xfrm>
          <a:off x="604767" y="2142643"/>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 xmlns:a16="http://schemas.microsoft.com/office/drawing/2014/main" val="20000"/>
                    </a:ext>
                  </a:extLst>
                </a:gridCol>
                <a:gridCol w="805837">
                  <a:extLst>
                    <a:ext uri="{9D8B030D-6E8A-4147-A177-3AD203B41FA5}">
                      <a16:colId xmlns="" xmlns:a16="http://schemas.microsoft.com/office/drawing/2014/main" val="20001"/>
                    </a:ext>
                  </a:extLst>
                </a:gridCol>
                <a:gridCol w="1392301">
                  <a:extLst>
                    <a:ext uri="{9D8B030D-6E8A-4147-A177-3AD203B41FA5}">
                      <a16:colId xmlns="" xmlns:a16="http://schemas.microsoft.com/office/drawing/2014/main" val="20002"/>
                    </a:ext>
                  </a:extLst>
                </a:gridCol>
                <a:gridCol w="812800">
                  <a:extLst>
                    <a:ext uri="{9D8B030D-6E8A-4147-A177-3AD203B41FA5}">
                      <a16:colId xmlns="" xmlns:a16="http://schemas.microsoft.com/office/drawing/2014/main" val="20003"/>
                    </a:ext>
                  </a:extLst>
                </a:gridCol>
                <a:gridCol w="709455">
                  <a:extLst>
                    <a:ext uri="{9D8B030D-6E8A-4147-A177-3AD203B41FA5}">
                      <a16:colId xmlns="" xmlns:a16="http://schemas.microsoft.com/office/drawing/2014/main" val="20004"/>
                    </a:ext>
                  </a:extLst>
                </a:gridCol>
                <a:gridCol w="512255">
                  <a:extLst>
                    <a:ext uri="{9D8B030D-6E8A-4147-A177-3AD203B41FA5}">
                      <a16:colId xmlns="" xmlns:a16="http://schemas.microsoft.com/office/drawing/2014/main" val="20005"/>
                    </a:ext>
                  </a:extLst>
                </a:gridCol>
                <a:gridCol w="922846">
                  <a:extLst>
                    <a:ext uri="{9D8B030D-6E8A-4147-A177-3AD203B41FA5}">
                      <a16:colId xmlns="" xmlns:a16="http://schemas.microsoft.com/office/drawing/2014/main" val="20006"/>
                    </a:ext>
                  </a:extLst>
                </a:gridCol>
                <a:gridCol w="841439">
                  <a:extLst>
                    <a:ext uri="{9D8B030D-6E8A-4147-A177-3AD203B41FA5}">
                      <a16:colId xmlns="" xmlns:a16="http://schemas.microsoft.com/office/drawing/2014/main" val="20007"/>
                    </a:ext>
                  </a:extLst>
                </a:gridCol>
                <a:gridCol w="751205">
                  <a:extLst>
                    <a:ext uri="{9D8B030D-6E8A-4147-A177-3AD203B41FA5}">
                      <a16:colId xmlns="" xmlns:a16="http://schemas.microsoft.com/office/drawing/2014/main" val="20008"/>
                    </a:ext>
                  </a:extLst>
                </a:gridCol>
                <a:gridCol w="933768">
                  <a:extLst>
                    <a:ext uri="{9D8B030D-6E8A-4147-A177-3AD203B41FA5}">
                      <a16:colId xmlns="" xmlns:a16="http://schemas.microsoft.com/office/drawing/2014/main" val="20009"/>
                    </a:ext>
                  </a:extLst>
                </a:gridCol>
                <a:gridCol w="695643">
                  <a:extLst>
                    <a:ext uri="{9D8B030D-6E8A-4147-A177-3AD203B41FA5}">
                      <a16:colId xmlns="" xmlns:a16="http://schemas.microsoft.com/office/drawing/2014/main" val="20010"/>
                    </a:ext>
                  </a:extLst>
                </a:gridCol>
                <a:gridCol w="502212">
                  <a:extLst>
                    <a:ext uri="{9D8B030D-6E8A-4147-A177-3AD203B41FA5}">
                      <a16:colId xmlns="" xmlns:a16="http://schemas.microsoft.com/office/drawing/2014/main" val="20011"/>
                    </a:ext>
                  </a:extLst>
                </a:gridCol>
                <a:gridCol w="1088517">
                  <a:extLst>
                    <a:ext uri="{9D8B030D-6E8A-4147-A177-3AD203B41FA5}">
                      <a16:colId xmlns="" xmlns:a16="http://schemas.microsoft.com/office/drawing/2014/main" val="20012"/>
                    </a:ext>
                  </a:extLst>
                </a:gridCol>
                <a:gridCol w="609918">
                  <a:extLst>
                    <a:ext uri="{9D8B030D-6E8A-4147-A177-3AD203B41FA5}">
                      <a16:colId xmlns="" xmlns:a16="http://schemas.microsoft.com/office/drawing/2014/main"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 xmlns:a16="http://schemas.microsoft.com/office/drawing/2014/main"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dirty="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dirty="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dirty="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 xmlns:a16="http://schemas.microsoft.com/office/drawing/2014/main" val="10005"/>
                  </a:ext>
                </a:extLst>
              </a:tr>
            </a:tbl>
          </a:graphicData>
        </a:graphic>
      </p:graphicFrame>
      <p:sp>
        <p:nvSpPr>
          <p:cNvPr id="5" name="Rounded Rectangular Callout 4"/>
          <p:cNvSpPr/>
          <p:nvPr/>
        </p:nvSpPr>
        <p:spPr>
          <a:xfrm>
            <a:off x="8168135" y="939355"/>
            <a:ext cx="2312895" cy="887219"/>
          </a:xfrm>
          <a:prstGeom prst="wedgeRoundRectCallout">
            <a:avLst>
              <a:gd name="adj1" fmla="val 106090"/>
              <a:gd name="adj2" fmla="val 71835"/>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
        <p:nvSpPr>
          <p:cNvPr id="3" name="Slide Number Placeholder 2"/>
          <p:cNvSpPr>
            <a:spLocks noGrp="1"/>
          </p:cNvSpPr>
          <p:nvPr>
            <p:ph type="sldNum" sz="quarter" idx="12"/>
          </p:nvPr>
        </p:nvSpPr>
        <p:spPr/>
        <p:txBody>
          <a:bodyPr/>
          <a:lstStyle/>
          <a:p>
            <a:fld id="{74FD6AAA-7C75-FB4B-8EA1-06B22787237D}" type="slidenum">
              <a:rPr lang="en-US" smtClean="0"/>
              <a:t>6</a:t>
            </a:fld>
            <a:endParaRPr lang="en-US"/>
          </a:p>
        </p:txBody>
      </p:sp>
    </p:spTree>
    <p:extLst>
      <p:ext uri="{BB962C8B-B14F-4D97-AF65-F5344CB8AC3E}">
        <p14:creationId xmlns:p14="http://schemas.microsoft.com/office/powerpoint/2010/main" val="19589294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60</a:t>
            </a:fld>
            <a:endParaRPr lang="en-US"/>
          </a:p>
        </p:txBody>
      </p:sp>
    </p:spTree>
    <p:extLst>
      <p:ext uri="{BB962C8B-B14F-4D97-AF65-F5344CB8AC3E}">
        <p14:creationId xmlns:p14="http://schemas.microsoft.com/office/powerpoint/2010/main" val="16053360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61</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smtClean="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smtClean="0">
                      <a:ea typeface="Cambria Math" charset="0"/>
                      <a:cs typeface="Cambria Math" charset="0"/>
                    </a:rPr>
                    <a:t> </a:t>
                  </a:r>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smtClean="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442533" y="3539796"/>
            <a:ext cx="3635072" cy="680314"/>
            <a:chOff x="2442533" y="3539796"/>
            <a:chExt cx="3635072" cy="680314"/>
          </a:xfrm>
        </p:grpSpPr>
        <mc:AlternateContent xmlns:mc="http://schemas.openxmlformats.org/markup-compatibility/2006" xmlns:a14="http://schemas.microsoft.com/office/drawing/2010/main">
          <mc:Choice Requires="a14">
            <p:sp>
              <p:nvSpPr>
                <p:cNvPr id="39" name="TextBox 38"/>
                <p:cNvSpPr txBox="1"/>
                <p:nvPr/>
              </p:nvSpPr>
              <p:spPr>
                <a:xfrm>
                  <a:off x="2442533" y="3539796"/>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smtClean="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442533" y="3539796"/>
                  <a:ext cx="1553494" cy="680314"/>
                </a:xfrm>
                <a:prstGeom prst="rect">
                  <a:avLst/>
                </a:prstGeom>
                <a:blipFill rotWithShape="0">
                  <a:blip r:embed="rId8"/>
                  <a:stretch>
                    <a:fillRect b="-901"/>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TextBox 39"/>
              <p:cNvSpPr txBox="1"/>
              <p:nvPr/>
            </p:nvSpPr>
            <p:spPr>
              <a:xfrm>
                <a:off x="4463321" y="4465175"/>
                <a:ext cx="3291179"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𝜎</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h</m:t>
                          </m:r>
                        </m:e>
                      </m:d>
                      <m:r>
                        <a:rPr lang="en-US" b="0" i="1" smtClean="0">
                          <a:latin typeface="Cambria Math" charset="0"/>
                          <a:ea typeface="Cambria Math" charset="0"/>
                          <a:cs typeface="Cambria Math" charset="0"/>
                        </a:rPr>
                        <m:t>)</m:t>
                      </m:r>
                    </m:oMath>
                  </m:oMathPara>
                </a14:m>
                <a:endParaRPr lang="en-US" sz="2400" b="0" i="1" dirty="0" smtClean="0">
                  <a:latin typeface="Cambria Math" charset="0"/>
                  <a:ea typeface="Cambria Math" charset="0"/>
                  <a:cs typeface="Cambria Math"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463321" y="4465175"/>
                <a:ext cx="3291179" cy="61901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750421" y="4392563"/>
                <a:ext cx="3614018" cy="6656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ℒ</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𝑦</m:t>
                          </m:r>
                        </m:e>
                      </m:d>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𝑝</m:t>
                          </m:r>
                        </m:den>
                      </m:f>
                    </m:oMath>
                  </m:oMathPara>
                </a14:m>
                <a:endParaRPr lang="en-US" sz="2400" b="0" i="1" dirty="0" smtClean="0">
                  <a:latin typeface="Cambria Math" charset="0"/>
                  <a:ea typeface="Cambria Math" charset="0"/>
                  <a:cs typeface="Cambria Math"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750421" y="4392563"/>
                <a:ext cx="3614018" cy="66569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309534" y="4392178"/>
                <a:ext cx="2983257" cy="6660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num>
                        <m:den>
                          <m:r>
                            <a:rPr lang="mr-IN"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𝑑</m:t>
                          </m:r>
                          <m:r>
                            <a:rPr lang="en-US" b="0" i="1" smtClean="0">
                              <a:latin typeface="Cambria Math" charset="0"/>
                              <a:ea typeface="Cambria Math" charset="0"/>
                              <a:cs typeface="Cambria Math" charset="0"/>
                            </a:rPr>
                            <m:t>ℒ</m:t>
                          </m:r>
                        </m:num>
                        <m:den>
                          <m:r>
                            <a:rPr lang="en-US" b="0" i="1" smtClean="0">
                              <a:latin typeface="Cambria Math" charset="0"/>
                              <a:ea typeface="Cambria Math" charset="0"/>
                              <a:cs typeface="Cambria Math" charset="0"/>
                            </a:rPr>
                            <m:t>𝑑</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den>
                      </m:f>
                      <m:r>
                        <a:rPr lang="en-US" b="0" i="1" smtClean="0">
                          <a:latin typeface="Cambria Math" charset="0"/>
                          <a:ea typeface="Cambria Math" charset="0"/>
                          <a:cs typeface="Cambria Math" charset="0"/>
                        </a:rPr>
                        <m:t>=1</m:t>
                      </m:r>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309534" y="4392178"/>
                <a:ext cx="2983257" cy="66608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773791" y="5060053"/>
                <a:ext cx="6607628" cy="1006429"/>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1</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𝑋</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773791" y="5060053"/>
                <a:ext cx="6607628" cy="1006429"/>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2773791" y="5823857"/>
                <a:ext cx="6607628" cy="1006814"/>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0 </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m:rPr>
                          <m:lit/>
                        </m:rP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2773791" y="5823857"/>
                <a:ext cx="6607628" cy="1006814"/>
              </a:xfrm>
              <a:prstGeom prst="rect">
                <a:avLst/>
              </a:prstGeom>
              <a:blipFill rotWithShape="0">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5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3" grpId="0"/>
      <p:bldP spid="44" grpId="0" animBg="1"/>
      <p:bldP spid="4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62</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a:t>
            </a:r>
            <a:r>
              <a:rPr lang="en-US" sz="2400" dirty="0" smtClean="0">
                <a:solidFill>
                  <a:schemeClr val="tx1">
                    <a:lumMod val="75000"/>
                    <a:lumOff val="25000"/>
                  </a:schemeClr>
                </a:solidFill>
                <a:latin typeface="Karla" charset="0"/>
                <a:ea typeface="Karla" charset="0"/>
                <a:cs typeface="Karla" charset="0"/>
              </a:rPr>
              <a:t>erivatives </a:t>
            </a:r>
            <a:r>
              <a:rPr lang="en-US" sz="2400" dirty="0" smtClean="0">
                <a:solidFill>
                  <a:schemeClr val="tx1">
                    <a:lumMod val="75000"/>
                    <a:lumOff val="25000"/>
                  </a:schemeClr>
                </a:solidFill>
                <a:latin typeface="Karla" charset="0"/>
                <a:ea typeface="Karla" charset="0"/>
                <a:cs typeface="Karla" charset="0"/>
              </a:rPr>
              <a:t>need to be evaluated at some values of </a:t>
            </a:r>
            <a:r>
              <a:rPr lang="en-US" sz="2400" i="1" dirty="0" err="1" smtClean="0">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and </a:t>
            </a:r>
            <a:r>
              <a:rPr lang="en-US" sz="2400" i="1" dirty="0" smtClean="0">
                <a:solidFill>
                  <a:schemeClr val="tx1">
                    <a:lumMod val="75000"/>
                    <a:lumOff val="25000"/>
                  </a:schemeClr>
                </a:solidFill>
                <a:latin typeface="Karla" charset="0"/>
                <a:ea typeface="Karla" charset="0"/>
                <a:cs typeface="Karla" charset="0"/>
              </a:rPr>
              <a:t>W</a:t>
            </a:r>
            <a:r>
              <a:rPr lang="en-US" sz="2400" dirty="0" smtClean="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smtClean="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smtClean="0">
                <a:solidFill>
                  <a:schemeClr val="tx1">
                    <a:lumMod val="75000"/>
                    <a:lumOff val="25000"/>
                  </a:schemeClr>
                </a:solidFill>
                <a:latin typeface="Karla" charset="0"/>
                <a:ea typeface="Karla" charset="0"/>
                <a:cs typeface="Karla" charset="0"/>
              </a:rPr>
              <a:t>X,y,W</a:t>
            </a:r>
            <a:r>
              <a:rPr lang="en-US" sz="2400" dirty="0" smtClean="0">
                <a:solidFill>
                  <a:schemeClr val="tx1">
                    <a:lumMod val="75000"/>
                    <a:lumOff val="25000"/>
                  </a:schemeClr>
                </a:solidFill>
                <a:latin typeface="Karla" charset="0"/>
                <a:ea typeface="Karla" charset="0"/>
                <a:cs typeface="Karla" charset="0"/>
              </a:rPr>
              <a:t> and returns the derivatives and then use gradient descent to update.</a:t>
            </a:r>
          </a:p>
          <a:p>
            <a:pPr marL="342900" indent="-342900">
              <a:buFont typeface="+mj-lt"/>
              <a:buAutoNum type="arabicPeriod"/>
            </a:pPr>
            <a:r>
              <a:rPr lang="en-US" sz="2400" dirty="0" smtClean="0">
                <a:solidFill>
                  <a:schemeClr val="tx1">
                    <a:lumMod val="75000"/>
                    <a:lumOff val="25000"/>
                  </a:schemeClr>
                </a:solidFill>
                <a:latin typeface="Karla" charset="0"/>
                <a:ea typeface="Karla" charset="0"/>
                <a:cs typeface="Karla" charset="0"/>
              </a:rPr>
              <a:t>This approach works well but it does not generalize. For example if the network is different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example this network will need a different function </a:t>
            </a:r>
            <a:r>
              <a:rPr lang="en-US" sz="2400" dirty="0" smtClean="0">
                <a:solidFill>
                  <a:schemeClr val="tx1">
                    <a:lumMod val="75000"/>
                    <a:lumOff val="25000"/>
                  </a:schemeClr>
                </a:solidFill>
                <a:latin typeface="Karla" charset="0"/>
                <a:ea typeface="Karla" charset="0"/>
                <a:cs typeface="Karla" charset="0"/>
              </a:rPr>
              <a:t>for the derivatives </a:t>
            </a:r>
            <a:endParaRPr lang="en-US" sz="2400" dirty="0">
              <a:solidFill>
                <a:schemeClr val="tx1">
                  <a:lumMod val="75000"/>
                  <a:lumOff val="25000"/>
                </a:schemeClr>
              </a:solidFill>
              <a:latin typeface="Karla" charset="0"/>
              <a:ea typeface="Karla" charset="0"/>
              <a:cs typeface="Karla" charset="0"/>
            </a:endParaRPr>
          </a:p>
        </p:txBody>
      </p:sp>
      <p:grpSp>
        <p:nvGrpSpPr>
          <p:cNvPr id="5" name="Group 4"/>
          <p:cNvGrpSpPr/>
          <p:nvPr/>
        </p:nvGrpSpPr>
        <p:grpSpPr>
          <a:xfrm>
            <a:off x="3954786" y="4476440"/>
            <a:ext cx="4500102" cy="2219739"/>
            <a:chOff x="3193036" y="1798870"/>
            <a:chExt cx="5370357" cy="2479513"/>
          </a:xfrm>
        </p:grpSpPr>
        <p:grpSp>
          <p:nvGrpSpPr>
            <p:cNvPr id="6" name="Group 5"/>
            <p:cNvGrpSpPr/>
            <p:nvPr/>
          </p:nvGrpSpPr>
          <p:grpSpPr>
            <a:xfrm>
              <a:off x="3193036" y="1798870"/>
              <a:ext cx="4987688" cy="2479513"/>
              <a:chOff x="2777549" y="2141459"/>
              <a:chExt cx="4987688" cy="2479513"/>
            </a:xfrm>
          </p:grpSpPr>
          <mc:AlternateContent xmlns:mc="http://schemas.openxmlformats.org/markup-compatibility/2006" xmlns:a14="http://schemas.microsoft.com/office/drawing/2010/main">
            <mc:Choice Requires="a14">
              <p:sp>
                <p:nvSpPr>
                  <p:cNvPr id="8" name="TextBox 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2"/>
                    <a:stretch>
                      <a:fillRect/>
                    </a:stretch>
                  </a:blipFill>
                </p:spPr>
                <p:txBody>
                  <a:bodyPr/>
                  <a:lstStyle/>
                  <a:p>
                    <a:r>
                      <a:rPr lang="en-US">
                        <a:noFill/>
                      </a:rPr>
                      <a:t> </a:t>
                    </a:r>
                  </a:p>
                </p:txBody>
              </p:sp>
            </mc:Fallback>
          </mc:AlternateContent>
          <p:sp>
            <p:nvSpPr>
              <p:cNvPr id="9" name="Rectangle 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0" name="Straight Arrow Connector 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5333075" y="2598659"/>
                <a:ext cx="2130481" cy="1565113"/>
                <a:chOff x="7172934" y="2505575"/>
                <a:chExt cx="2130481" cy="1565113"/>
              </a:xfrm>
            </p:grpSpPr>
            <p:cxnSp>
              <p:nvCxnSpPr>
                <p:cNvPr id="15" name="Straight Arrow Connector 14"/>
                <p:cNvCxnSpPr/>
                <p:nvPr/>
              </p:nvCxnSpPr>
              <p:spPr>
                <a:xfrm flipV="1">
                  <a:off x="7172934" y="3254579"/>
                  <a:ext cx="1216081" cy="816109"/>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172934" y="2505575"/>
                  <a:ext cx="1216081" cy="74900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389015" y="279737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8389015" y="2797379"/>
                      <a:ext cx="914400" cy="914400"/>
                    </a:xfrm>
                    <a:prstGeom prst="rect">
                      <a:avLst/>
                    </a:prstGeom>
                    <a:blipFill rotWithShape="0">
                      <a:blip r:embed="rId3"/>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13" name="Rectangle 1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14" name="Straight Arrow Connector 13"/>
              <p:cNvCxnSpPr/>
              <p:nvPr/>
            </p:nvCxnSpPr>
            <p:spPr>
              <a:xfrm>
                <a:off x="7463556" y="3347663"/>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Rectangle 6"/>
                <p:cNvSpPr/>
                <p:nvPr/>
              </p:nvSpPr>
              <p:spPr>
                <a:xfrm>
                  <a:off x="8180724" y="2815943"/>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180724" y="2815943"/>
                  <a:ext cx="382669" cy="369332"/>
                </a:xfrm>
                <a:prstGeom prst="rect">
                  <a:avLst/>
                </a:prstGeom>
                <a:blipFill rotWithShape="0">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58586387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63</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smtClean="0">
                <a:solidFill>
                  <a:schemeClr val="tx1">
                    <a:lumMod val="75000"/>
                    <a:lumOff val="25000"/>
                  </a:schemeClr>
                </a:solidFill>
                <a:latin typeface="Karla" charset="0"/>
                <a:ea typeface="Karla" charset="0"/>
                <a:cs typeface="Karla" charset="0"/>
              </a:rPr>
              <a:t>These derivatives need to be evaluated at some values of </a:t>
            </a:r>
            <a:r>
              <a:rPr lang="en-US" sz="2400" i="1" dirty="0" err="1" smtClean="0">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and </a:t>
            </a:r>
            <a:r>
              <a:rPr lang="en-US" sz="2400" i="1" dirty="0" smtClean="0">
                <a:solidFill>
                  <a:schemeClr val="tx1">
                    <a:lumMod val="75000"/>
                    <a:lumOff val="25000"/>
                  </a:schemeClr>
                </a:solidFill>
                <a:latin typeface="Karla" charset="0"/>
                <a:ea typeface="Karla" charset="0"/>
                <a:cs typeface="Karla" charset="0"/>
              </a:rPr>
              <a:t>W</a:t>
            </a:r>
            <a:r>
              <a:rPr lang="en-US" sz="2400" dirty="0" smtClean="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smtClean="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smtClean="0">
                <a:solidFill>
                  <a:schemeClr val="tx1">
                    <a:lumMod val="75000"/>
                    <a:lumOff val="25000"/>
                  </a:schemeClr>
                </a:solidFill>
                <a:latin typeface="Karla" charset="0"/>
                <a:ea typeface="Karla" charset="0"/>
                <a:cs typeface="Karla" charset="0"/>
              </a:rPr>
              <a:t>X,y,W</a:t>
            </a:r>
            <a:r>
              <a:rPr lang="en-US" sz="2400" dirty="0" smtClean="0">
                <a:solidFill>
                  <a:schemeClr val="tx1">
                    <a:lumMod val="75000"/>
                    <a:lumOff val="25000"/>
                  </a:schemeClr>
                </a:solidFill>
                <a:latin typeface="Karla" charset="0"/>
                <a:ea typeface="Karla" charset="0"/>
                <a:cs typeface="Karla" charset="0"/>
              </a:rPr>
              <a:t> and returns the derivatives and then use gradient descent to update.</a:t>
            </a:r>
          </a:p>
          <a:p>
            <a:pPr marL="342900" indent="-342900">
              <a:buFont typeface="+mj-lt"/>
              <a:buAutoNum type="arabicPeriod"/>
            </a:pPr>
            <a:r>
              <a:rPr lang="en-US" sz="2400" dirty="0" smtClean="0">
                <a:solidFill>
                  <a:schemeClr val="tx1">
                    <a:lumMod val="75000"/>
                    <a:lumOff val="25000"/>
                  </a:schemeClr>
                </a:solidFill>
                <a:latin typeface="Karla" charset="0"/>
                <a:ea typeface="Karla" charset="0"/>
                <a:cs typeface="Karla" charset="0"/>
              </a:rPr>
              <a:t>This approach works well but it does not generalize. For example if the network is different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example this network will need a different function </a:t>
            </a:r>
            <a:endParaRPr lang="en-US" sz="2400"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960786" y="4700192"/>
            <a:ext cx="4931424" cy="1746696"/>
            <a:chOff x="1768177" y="3916087"/>
            <a:chExt cx="7000377" cy="2479513"/>
          </a:xfrm>
        </p:grpSpPr>
        <p:grpSp>
          <p:nvGrpSpPr>
            <p:cNvPr id="19" name="Group 18"/>
            <p:cNvGrpSpPr/>
            <p:nvPr/>
          </p:nvGrpSpPr>
          <p:grpSpPr>
            <a:xfrm>
              <a:off x="1768177" y="3916087"/>
              <a:ext cx="7000377" cy="2479513"/>
              <a:chOff x="3193036" y="1798870"/>
              <a:chExt cx="7000377" cy="2479513"/>
            </a:xfrm>
          </p:grpSpPr>
          <p:grpSp>
            <p:nvGrpSpPr>
              <p:cNvPr id="26" name="Group 25"/>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28" name="TextBox 2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29" name="Rectangle 2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30" name="Straight Arrow Connector 2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5333075" y="2141459"/>
                  <a:ext cx="2129297" cy="2022314"/>
                  <a:chOff x="7172934" y="2048375"/>
                  <a:chExt cx="2129297" cy="2022314"/>
                </a:xfrm>
              </p:grpSpPr>
              <p:cxnSp>
                <p:nvCxnSpPr>
                  <p:cNvPr id="35" name="Straight Arrow Connector 34"/>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33" name="Rectangle 3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34" name="Straight Arrow Connector 33"/>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Rectangle 26"/>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Rectangle 19"/>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1" name="Straight Arrow Connector 20"/>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4" name="Straight Arrow Connector 23"/>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470553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 Pavlos game #456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64</a:t>
            </a:fld>
            <a:endParaRPr lang="en-US"/>
          </a:p>
        </p:txBody>
      </p:sp>
      <mc:AlternateContent xmlns:mc="http://schemas.openxmlformats.org/markup-compatibility/2006">
        <mc:Choice xmlns:a14="http://schemas.microsoft.com/office/drawing/2010/main" Requires="a14">
          <p:sp>
            <p:nvSpPr>
              <p:cNvPr id="93" name="TextBox 92"/>
              <p:cNvSpPr txBox="1"/>
              <p:nvPr/>
            </p:nvSpPr>
            <p:spPr>
              <a:xfrm>
                <a:off x="716623" y="982935"/>
                <a:ext cx="10454959" cy="5247527"/>
              </a:xfrm>
              <a:prstGeom prst="rect">
                <a:avLst/>
              </a:prstGeom>
              <a:noFill/>
            </p:spPr>
            <p:txBody>
              <a:bodyPr wrap="square" rtlCol="0">
                <a:spAutoFit/>
              </a:bodyPr>
              <a:lstStyle/>
              <a:p>
                <a:pPr marR="0" lvl="0" indent="-342900" defTabSz="914400" eaLnBrk="1" fontAlgn="auto" latinLnBrk="0" hangingPunct="1">
                  <a:lnSpc>
                    <a:spcPct val="100000"/>
                  </a:lnSpc>
                  <a:spcBef>
                    <a:spcPts val="0"/>
                  </a:spcBef>
                  <a:spcAft>
                    <a:spcPts val="1200"/>
                  </a:spcAft>
                  <a:buClrTx/>
                  <a:buSzTx/>
                  <a:buFont typeface="+mj-lt"/>
                  <a:buNone/>
                  <a:tabLst/>
                  <a:defRPr/>
                </a:pPr>
                <a:r>
                  <a:rPr lang="en-US" sz="2400" dirty="0" smtClean="0">
                    <a:solidFill>
                      <a:schemeClr val="tx1">
                        <a:lumMod val="75000"/>
                        <a:lumOff val="25000"/>
                      </a:schemeClr>
                    </a:solidFill>
                    <a:latin typeface="Karla" charset="0"/>
                    <a:ea typeface="Karla" charset="0"/>
                    <a:cs typeface="Karla" charset="0"/>
                  </a:rPr>
                  <a:t>Need to find a formalism to calculate the derivatives of the loss </a:t>
                </a:r>
                <a:r>
                  <a:rPr lang="en-US" sz="2400" dirty="0" err="1" smtClean="0">
                    <a:solidFill>
                      <a:schemeClr val="tx1">
                        <a:lumMod val="75000"/>
                        <a:lumOff val="25000"/>
                      </a:schemeClr>
                    </a:solidFill>
                    <a:latin typeface="Karla" charset="0"/>
                    <a:ea typeface="Karla" charset="0"/>
                    <a:cs typeface="Karla" charset="0"/>
                  </a:rPr>
                  <a:t>wrt</a:t>
                </a:r>
                <a:r>
                  <a:rPr lang="en-US" sz="2400" dirty="0" smtClean="0">
                    <a:solidFill>
                      <a:schemeClr val="tx1">
                        <a:lumMod val="75000"/>
                        <a:lumOff val="25000"/>
                      </a:schemeClr>
                    </a:solidFill>
                    <a:latin typeface="Karla" charset="0"/>
                    <a:ea typeface="Karla" charset="0"/>
                    <a:cs typeface="Karla" charset="0"/>
                  </a:rPr>
                  <a:t> to weights that is: </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Flexible enough that adding a node or a layer or changing something in the network won’t require to re-derive the functional form from </a:t>
                </a:r>
                <a:r>
                  <a:rPr lang="en-US" sz="2400" dirty="0" smtClean="0">
                    <a:solidFill>
                      <a:schemeClr val="tx1">
                        <a:lumMod val="75000"/>
                        <a:lumOff val="25000"/>
                      </a:schemeClr>
                    </a:solidFill>
                    <a:latin typeface="Karla" charset="0"/>
                    <a:ea typeface="Karla" charset="0"/>
                    <a:cs typeface="Karla" charset="0"/>
                  </a:rPr>
                  <a:t>scratch.</a:t>
                </a:r>
                <a:endParaRPr lang="en-US" sz="2400" dirty="0" smtClean="0">
                  <a:solidFill>
                    <a:schemeClr val="tx1">
                      <a:lumMod val="75000"/>
                      <a:lumOff val="25000"/>
                    </a:schemeClr>
                  </a:solidFill>
                  <a:latin typeface="Karla" charset="0"/>
                  <a:ea typeface="Karla" charset="0"/>
                  <a:cs typeface="Karla" charset="0"/>
                </a:endParaRP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a:t>
                </a:r>
                <a:r>
                  <a:rPr lang="en-US" sz="2400" dirty="0" smtClean="0">
                    <a:solidFill>
                      <a:schemeClr val="tx1">
                        <a:lumMod val="75000"/>
                        <a:lumOff val="25000"/>
                      </a:schemeClr>
                    </a:solidFill>
                    <a:latin typeface="Karla" charset="0"/>
                    <a:ea typeface="Karla" charset="0"/>
                    <a:cs typeface="Karla" charset="0"/>
                  </a:rPr>
                  <a:t>exact.</a:t>
                </a:r>
                <a:endParaRPr lang="en-US" sz="2400" dirty="0" smtClean="0">
                  <a:solidFill>
                    <a:schemeClr val="tx1">
                      <a:lumMod val="75000"/>
                      <a:lumOff val="25000"/>
                    </a:schemeClr>
                  </a:solidFill>
                  <a:latin typeface="Karla" charset="0"/>
                  <a:ea typeface="Karla" charset="0"/>
                  <a:cs typeface="Karla" charset="0"/>
                </a:endParaRP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computationally </a:t>
                </a:r>
                <a:r>
                  <a:rPr lang="en-US" sz="2400" dirty="0" smtClean="0">
                    <a:solidFill>
                      <a:schemeClr val="tx1">
                        <a:lumMod val="75000"/>
                        <a:lumOff val="25000"/>
                      </a:schemeClr>
                    </a:solidFill>
                    <a:latin typeface="Karla" charset="0"/>
                    <a:ea typeface="Karla" charset="0"/>
                    <a:cs typeface="Karla" charset="0"/>
                  </a:rPr>
                  <a:t>efficient.</a:t>
                </a:r>
                <a:endParaRPr lang="en-US" sz="2400" dirty="0">
                  <a:solidFill>
                    <a:schemeClr val="tx1">
                      <a:lumMod val="75000"/>
                      <a:lumOff val="25000"/>
                    </a:schemeClr>
                  </a:solidFill>
                  <a:latin typeface="Karla" charset="0"/>
                  <a:ea typeface="Karla" charset="0"/>
                  <a:cs typeface="Karla" charset="0"/>
                </a:endParaRP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endParaRPr lang="en-US" sz="2400" dirty="0">
                  <a:solidFill>
                    <a:schemeClr val="tx1">
                      <a:lumMod val="75000"/>
                      <a:lumOff val="25000"/>
                    </a:schemeClr>
                  </a:solidFill>
                  <a:latin typeface="Karla" charset="0"/>
                  <a:ea typeface="Karla" charset="0"/>
                  <a:cs typeface="Karla" charset="0"/>
                </a:endParaRPr>
              </a:p>
              <a:p>
                <a:pPr marR="0" lvl="0" defTabSz="914400" eaLnBrk="1" fontAlgn="auto" latinLnBrk="0" hangingPunct="1">
                  <a:lnSpc>
                    <a:spcPct val="100000"/>
                  </a:lnSpc>
                  <a:spcBef>
                    <a:spcPts val="0"/>
                  </a:spcBef>
                  <a:spcAft>
                    <a:spcPts val="1200"/>
                  </a:spcAft>
                  <a:buClrTx/>
                  <a:buSzTx/>
                  <a:tabLst/>
                  <a:defRPr/>
                </a:pPr>
                <a:r>
                  <a:rPr lang="en-US" sz="2400" dirty="0" smtClean="0">
                    <a:solidFill>
                      <a:schemeClr val="tx1">
                        <a:lumMod val="75000"/>
                        <a:lumOff val="25000"/>
                      </a:schemeClr>
                    </a:solidFill>
                    <a:latin typeface="Karla" charset="0"/>
                    <a:ea typeface="Karla" charset="0"/>
                    <a:cs typeface="Karla" charset="0"/>
                  </a:rPr>
                  <a:t>Hints: </a:t>
                </a:r>
              </a:p>
              <a:p>
                <a:pPr marL="457200" lvl="0" indent="-457200">
                  <a:spcAft>
                    <a:spcPts val="1200"/>
                  </a:spcAft>
                  <a:buFont typeface="+mj-lt"/>
                  <a:buAutoNum type="arabicPeriod"/>
                </a:pPr>
                <a:r>
                  <a:rPr lang="en-US" sz="2400" dirty="0" smtClean="0">
                    <a:solidFill>
                      <a:schemeClr val="tx1">
                        <a:lumMod val="75000"/>
                        <a:lumOff val="25000"/>
                      </a:schemeClr>
                    </a:solidFill>
                    <a:latin typeface="Karla" charset="0"/>
                    <a:ea typeface="Karla" charset="0"/>
                    <a:cs typeface="Karla" charset="0"/>
                  </a:rPr>
                  <a:t>Remember we only need to evaluate the derivatives at </a:t>
                </a:r>
                <a14:m>
                  <m:oMath xmlns:m="http://schemas.openxmlformats.org/officeDocument/2006/math">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 </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smtClean="0">
                    <a:solidFill>
                      <a:schemeClr val="tx1">
                        <a:lumMod val="75000"/>
                        <a:lumOff val="25000"/>
                      </a:schemeClr>
                    </a:solidFill>
                    <a:latin typeface="Karla" charset="0"/>
                    <a:ea typeface="Karla" charset="0"/>
                    <a:cs typeface="Karla" charset="0"/>
                  </a:rPr>
                  <a:t> and </a:t>
                </a:r>
                <a14:m>
                  <m:oMath xmlns:m="http://schemas.openxmlformats.org/officeDocument/2006/math">
                    <m:sSup>
                      <m:sSupPr>
                        <m:ctrlPr>
                          <a:rPr lang="en-US" sz="2400" b="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𝑊</m:t>
                        </m:r>
                      </m:e>
                      <m:sup>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𝑘</m:t>
                        </m:r>
                        <m:r>
                          <a:rPr lang="en-US" sz="2400" b="0" i="1" smtClean="0">
                            <a:solidFill>
                              <a:schemeClr val="tx1">
                                <a:lumMod val="75000"/>
                                <a:lumOff val="25000"/>
                              </a:schemeClr>
                            </a:solidFill>
                            <a:latin typeface="Cambria Math" charset="0"/>
                            <a:ea typeface="Karla" charset="0"/>
                            <a:cs typeface="Karla" charset="0"/>
                          </a:rPr>
                          <m:t>)</m:t>
                        </m:r>
                      </m:sup>
                    </m:sSup>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Cambria Math" charset="0"/>
                  <a:ea typeface="Cambria Math" charset="0"/>
                  <a:cs typeface="Cambria Math" charset="0"/>
                </a:endParaRPr>
              </a:p>
              <a:p>
                <a:pPr marL="457200"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We should take advantage of the chain rule we learned before</a:t>
                </a:r>
                <a:endParaRPr lang="en-US" sz="2400" dirty="0">
                  <a:solidFill>
                    <a:schemeClr val="tx1">
                      <a:lumMod val="75000"/>
                      <a:lumOff val="25000"/>
                    </a:schemeClr>
                  </a:solidFill>
                  <a:latin typeface="Karla" charset="0"/>
                  <a:ea typeface="Karla" charset="0"/>
                  <a:cs typeface="Karla" charset="0"/>
                </a:endParaRPr>
              </a:p>
            </p:txBody>
          </p:sp>
        </mc:Choice>
        <mc:Fallback>
          <p:sp>
            <p:nvSpPr>
              <p:cNvPr id="93" name="TextBox 92"/>
              <p:cNvSpPr txBox="1">
                <a:spLocks noRot="1" noChangeAspect="1" noMove="1" noResize="1" noEditPoints="1" noAdjustHandles="1" noChangeArrowheads="1" noChangeShapeType="1" noTextEdit="1"/>
              </p:cNvSpPr>
              <p:nvPr/>
            </p:nvSpPr>
            <p:spPr>
              <a:xfrm>
                <a:off x="716623" y="982935"/>
                <a:ext cx="10454959" cy="5247527"/>
              </a:xfrm>
              <a:prstGeom prst="rect">
                <a:avLst/>
              </a:prstGeom>
              <a:blipFill rotWithShape="0">
                <a:blip r:embed="rId2"/>
                <a:stretch>
                  <a:fillRect l="-933" t="-929" b="-1742"/>
                </a:stretch>
              </a:blipFill>
            </p:spPr>
            <p:txBody>
              <a:bodyPr/>
              <a:lstStyle/>
              <a:p>
                <a:r>
                  <a:rPr lang="en-US">
                    <a:noFill/>
                  </a:rPr>
                  <a:t> </a:t>
                </a:r>
              </a:p>
            </p:txBody>
          </p:sp>
        </mc:Fallback>
      </mc:AlternateContent>
    </p:spTree>
    <p:extLst>
      <p:ext uri="{BB962C8B-B14F-4D97-AF65-F5344CB8AC3E}">
        <p14:creationId xmlns:p14="http://schemas.microsoft.com/office/powerpoint/2010/main" val="67612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Idea 1: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65</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412794092"/>
                  </p:ext>
                </p:extLst>
              </p:nvPr>
            </p:nvGraphicFramePr>
            <p:xfrm>
              <a:off x="1103025" y="983807"/>
              <a:ext cx="9356087" cy="482527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num>
                                  <m:den>
                                    <m:r>
                                      <a:rPr lang="en-US" sz="1400" smtClean="0">
                                        <a:latin typeface="Cambria Math" charset="0"/>
                                      </a:rPr>
                                      <m:t>𝑑</m:t>
                                    </m:r>
                                    <m:r>
                                      <a:rPr lang="en-US" sz="1400" b="1" i="1" smtClean="0">
                                        <a:latin typeface="Cambria Math" charset="0"/>
                                      </a:rPr>
                                      <m:t>𝑾</m:t>
                                    </m:r>
                                  </m:den>
                                </m:f>
                              </m:oMath>
                            </m:oMathPara>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412794092"/>
                  </p:ext>
                </p:extLst>
              </p:nvPr>
            </p:nvGraphicFramePr>
            <p:xfrm>
              <a:off x="1103025" y="983807"/>
              <a:ext cx="9356087" cy="482527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19257" t="-2353" r="-1351" b="-835294"/>
                          </a:stretch>
                        </a:blipFill>
                      </a:tcPr>
                    </a:tc>
                  </a:tr>
                  <a:tr h="514712">
                    <a:tc>
                      <a:txBody>
                        <a:bodyPr/>
                        <a:lstStyle/>
                        <a:p>
                          <a:endParaRPr lang="en-US"/>
                        </a:p>
                      </a:txBody>
                      <a:tcPr anchor="ctr">
                        <a:blipFill rotWithShape="0">
                          <a:blip r:embed="rId2"/>
                          <a:stretch>
                            <a:fillRect l="-241" t="-102353" r="-271084" b="-735294"/>
                          </a:stretch>
                        </a:blipFill>
                      </a:tcPr>
                    </a:tc>
                    <a:tc>
                      <a:txBody>
                        <a:bodyPr/>
                        <a:lstStyle/>
                        <a:p>
                          <a:endParaRPr lang="en-US"/>
                        </a:p>
                      </a:txBody>
                      <a:tcPr>
                        <a:blipFill rotWithShape="0">
                          <a:blip r:embed="rId2"/>
                          <a:stretch>
                            <a:fillRect l="-179310" t="-102353" r="-384914" b="-735294"/>
                          </a:stretch>
                        </a:blipFill>
                      </a:tcPr>
                    </a:tc>
                    <a:tc>
                      <a:txBody>
                        <a:bodyPr/>
                        <a:lstStyle/>
                        <a:p>
                          <a:endParaRPr lang="en-US"/>
                        </a:p>
                      </a:txBody>
                      <a:tcPr anchor="ctr">
                        <a:blipFill rotWithShape="0">
                          <a:blip r:embed="rId2"/>
                          <a:stretch>
                            <a:fillRect l="-218919" t="-102353"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41" t="-191111" r="-271084" b="-594444"/>
                          </a:stretch>
                        </a:blipFill>
                      </a:tcPr>
                    </a:tc>
                    <a:tc>
                      <a:txBody>
                        <a:bodyPr/>
                        <a:lstStyle/>
                        <a:p>
                          <a:endParaRPr lang="en-US"/>
                        </a:p>
                      </a:txBody>
                      <a:tcPr>
                        <a:blipFill rotWithShape="0">
                          <a:blip r:embed="rId2"/>
                          <a:stretch>
                            <a:fillRect l="-179310" t="-191111" r="-384914" b="-594444"/>
                          </a:stretch>
                        </a:blipFill>
                      </a:tcPr>
                    </a:tc>
                    <a:tc>
                      <a:txBody>
                        <a:bodyPr/>
                        <a:lstStyle/>
                        <a:p>
                          <a:endParaRPr lang="en-US"/>
                        </a:p>
                      </a:txBody>
                      <a:tcPr anchor="ctr">
                        <a:blipFill rotWithShape="0">
                          <a:blip r:embed="rId2"/>
                          <a:stretch>
                            <a:fillRect l="-218919" t="-191111" r="-201689" b="-594444"/>
                          </a:stretch>
                        </a:blipFill>
                      </a:tcPr>
                    </a:tc>
                    <a:tc>
                      <a:txBody>
                        <a:bodyPr/>
                        <a:lstStyle/>
                        <a:p>
                          <a:endParaRPr lang="en-US"/>
                        </a:p>
                      </a:txBody>
                      <a:tcPr anchor="ctr">
                        <a:blipFill rotWithShape="0">
                          <a:blip r:embed="rId2"/>
                          <a:stretch>
                            <a:fillRect l="-317845" t="-191111" r="-101010" b="-594444"/>
                          </a:stretch>
                        </a:blipFill>
                      </a:tcPr>
                    </a:tc>
                    <a:tc>
                      <a:txBody>
                        <a:bodyPr/>
                        <a:lstStyle/>
                        <a:p>
                          <a:endParaRPr lang="en-US"/>
                        </a:p>
                      </a:txBody>
                      <a:tcPr anchor="ctr">
                        <a:blipFill rotWithShape="0">
                          <a:blip r:embed="rId2"/>
                          <a:stretch>
                            <a:fillRect l="-419257" t="-191111" r="-1351" b="-594444"/>
                          </a:stretch>
                        </a:blipFill>
                      </a:tcPr>
                    </a:tc>
                  </a:tr>
                  <a:tr h="551246">
                    <a:tc>
                      <a:txBody>
                        <a:bodyPr/>
                        <a:lstStyle/>
                        <a:p>
                          <a:endParaRPr lang="en-US"/>
                        </a:p>
                      </a:txBody>
                      <a:tcPr anchor="ctr">
                        <a:blipFill rotWithShape="0">
                          <a:blip r:embed="rId2"/>
                          <a:stretch>
                            <a:fillRect l="-241" t="-291111" r="-271084" b="-494444"/>
                          </a:stretch>
                        </a:blipFill>
                      </a:tcPr>
                    </a:tc>
                    <a:tc>
                      <a:txBody>
                        <a:bodyPr/>
                        <a:lstStyle/>
                        <a:p>
                          <a:endParaRPr lang="en-US"/>
                        </a:p>
                      </a:txBody>
                      <a:tcPr>
                        <a:blipFill rotWithShape="0">
                          <a:blip r:embed="rId2"/>
                          <a:stretch>
                            <a:fillRect l="-179310" t="-291111" r="-384914" b="-494444"/>
                          </a:stretch>
                        </a:blipFill>
                      </a:tcPr>
                    </a:tc>
                    <a:tc>
                      <a:txBody>
                        <a:bodyPr/>
                        <a:lstStyle/>
                        <a:p>
                          <a:endParaRPr lang="en-US"/>
                        </a:p>
                      </a:txBody>
                      <a:tcPr anchor="ctr">
                        <a:blipFill rotWithShape="0">
                          <a:blip r:embed="rId2"/>
                          <a:stretch>
                            <a:fillRect l="-218919" t="-291111" r="-201689" b="-494444"/>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19257" t="-291111" r="-1351" b="-494444"/>
                          </a:stretch>
                        </a:blipFill>
                      </a:tcPr>
                    </a:tc>
                  </a:tr>
                  <a:tr h="633993">
                    <a:tc>
                      <a:txBody>
                        <a:bodyPr/>
                        <a:lstStyle/>
                        <a:p>
                          <a:endParaRPr lang="en-US"/>
                        </a:p>
                      </a:txBody>
                      <a:tcPr anchor="ctr">
                        <a:blipFill rotWithShape="0">
                          <a:blip r:embed="rId2"/>
                          <a:stretch>
                            <a:fillRect l="-241" t="-335238" r="-271084" b="-323810"/>
                          </a:stretch>
                        </a:blipFill>
                      </a:tcPr>
                    </a:tc>
                    <a:tc>
                      <a:txBody>
                        <a:bodyPr/>
                        <a:lstStyle/>
                        <a:p>
                          <a:endParaRPr lang="en-US"/>
                        </a:p>
                      </a:txBody>
                      <a:tcPr>
                        <a:blipFill rotWithShape="0">
                          <a:blip r:embed="rId2"/>
                          <a:stretch>
                            <a:fillRect l="-179310" t="-335238" r="-384914" b="-323810"/>
                          </a:stretch>
                        </a:blipFill>
                      </a:tcPr>
                    </a:tc>
                    <a:tc>
                      <a:txBody>
                        <a:bodyPr/>
                        <a:lstStyle/>
                        <a:p>
                          <a:endParaRPr lang="en-US"/>
                        </a:p>
                      </a:txBody>
                      <a:tcPr anchor="ctr">
                        <a:blipFill rotWithShape="0">
                          <a:blip r:embed="rId2"/>
                          <a:stretch>
                            <a:fillRect l="-218919" t="-335238" r="-201689" b="-323810"/>
                          </a:stretch>
                        </a:blipFill>
                      </a:tcPr>
                    </a:tc>
                    <a:tc>
                      <a:txBody>
                        <a:bodyPr/>
                        <a:lstStyle/>
                        <a:p>
                          <a:endParaRPr lang="en-US"/>
                        </a:p>
                      </a:txBody>
                      <a:tcPr anchor="ctr">
                        <a:blipFill rotWithShape="0">
                          <a:blip r:embed="rId2"/>
                          <a:stretch>
                            <a:fillRect l="-317845" t="-335238" r="-101010" b="-323810"/>
                          </a:stretch>
                        </a:blipFill>
                      </a:tcPr>
                    </a:tc>
                    <a:tc>
                      <a:txBody>
                        <a:bodyPr/>
                        <a:lstStyle/>
                        <a:p>
                          <a:endParaRPr lang="en-US"/>
                        </a:p>
                      </a:txBody>
                      <a:tcPr anchor="ctr">
                        <a:blipFill rotWithShape="0">
                          <a:blip r:embed="rId2"/>
                          <a:stretch>
                            <a:fillRect l="-419257" t="-335238" r="-1351" b="-323810"/>
                          </a:stretch>
                        </a:blipFill>
                      </a:tcPr>
                    </a:tc>
                  </a:tr>
                  <a:tr h="726313">
                    <a:tc>
                      <a:txBody>
                        <a:bodyPr/>
                        <a:lstStyle/>
                        <a:p>
                          <a:endParaRPr lang="en-US"/>
                        </a:p>
                      </a:txBody>
                      <a:tcPr anchor="ctr">
                        <a:blipFill rotWithShape="0">
                          <a:blip r:embed="rId2"/>
                          <a:stretch>
                            <a:fillRect l="-241" t="-384034" r="-271084" b="-185714"/>
                          </a:stretch>
                        </a:blipFill>
                      </a:tcPr>
                    </a:tc>
                    <a:tc>
                      <a:txBody>
                        <a:bodyPr/>
                        <a:lstStyle/>
                        <a:p>
                          <a:endParaRPr lang="en-US"/>
                        </a:p>
                      </a:txBody>
                      <a:tcPr>
                        <a:blipFill rotWithShape="0">
                          <a:blip r:embed="rId2"/>
                          <a:stretch>
                            <a:fillRect l="-179310" t="-384034" r="-384914" b="-185714"/>
                          </a:stretch>
                        </a:blipFill>
                      </a:tcPr>
                    </a:tc>
                    <a:tc>
                      <a:txBody>
                        <a:bodyPr/>
                        <a:lstStyle/>
                        <a:p>
                          <a:endParaRPr lang="en-US"/>
                        </a:p>
                      </a:txBody>
                      <a:tcPr anchor="ctr">
                        <a:blipFill rotWithShape="0">
                          <a:blip r:embed="rId2"/>
                          <a:stretch>
                            <a:fillRect l="-218919" t="-384034" r="-201689" b="-185714"/>
                          </a:stretch>
                        </a:blipFill>
                      </a:tcPr>
                    </a:tc>
                    <a:tc>
                      <a:txBody>
                        <a:bodyPr/>
                        <a:lstStyle/>
                        <a:p>
                          <a:endParaRPr lang="en-US"/>
                        </a:p>
                      </a:txBody>
                      <a:tcPr anchor="ctr">
                        <a:blipFill rotWithShape="0">
                          <a:blip r:embed="rId2"/>
                          <a:stretch>
                            <a:fillRect l="-317845" t="-384034" r="-101010" b="-185714"/>
                          </a:stretch>
                        </a:blipFill>
                      </a:tcPr>
                    </a:tc>
                    <a:tc>
                      <a:txBody>
                        <a:bodyPr/>
                        <a:lstStyle/>
                        <a:p>
                          <a:endParaRPr lang="en-US"/>
                        </a:p>
                      </a:txBody>
                      <a:tcPr anchor="ctr">
                        <a:blipFill rotWithShape="0">
                          <a:blip r:embed="rId2"/>
                          <a:stretch>
                            <a:fillRect l="-419257" t="-384034" r="-1351" b="-185714"/>
                          </a:stretch>
                        </a:blipFill>
                      </a:tcPr>
                    </a:tc>
                  </a:tr>
                  <a:tr h="552234">
                    <a:tc>
                      <a:txBody>
                        <a:bodyPr/>
                        <a:lstStyle/>
                        <a:p>
                          <a:endParaRPr lang="en-US"/>
                        </a:p>
                      </a:txBody>
                      <a:tcPr anchor="ctr">
                        <a:blipFill rotWithShape="0">
                          <a:blip r:embed="rId2"/>
                          <a:stretch>
                            <a:fillRect l="-241" t="-640000" r="-271084" b="-145556"/>
                          </a:stretch>
                        </a:blipFill>
                      </a:tcPr>
                    </a:tc>
                    <a:tc>
                      <a:txBody>
                        <a:bodyPr/>
                        <a:lstStyle/>
                        <a:p>
                          <a:endParaRPr lang="en-US"/>
                        </a:p>
                      </a:txBody>
                      <a:tcPr>
                        <a:blipFill rotWithShape="0">
                          <a:blip r:embed="rId2"/>
                          <a:stretch>
                            <a:fillRect l="-179310" t="-640000" r="-384914" b="-145556"/>
                          </a:stretch>
                        </a:blipFill>
                      </a:tcPr>
                    </a:tc>
                    <a:tc>
                      <a:txBody>
                        <a:bodyPr/>
                        <a:lstStyle/>
                        <a:p>
                          <a:endParaRPr lang="en-US"/>
                        </a:p>
                      </a:txBody>
                      <a:tcPr anchor="ctr">
                        <a:blipFill rotWithShape="0">
                          <a:blip r:embed="rId2"/>
                          <a:stretch>
                            <a:fillRect l="-218919" t="-640000" r="-201689" b="-145556"/>
                          </a:stretch>
                        </a:blipFill>
                      </a:tcPr>
                    </a:tc>
                    <a:tc>
                      <a:txBody>
                        <a:bodyPr/>
                        <a:lstStyle/>
                        <a:p>
                          <a:endParaRPr lang="en-US"/>
                        </a:p>
                      </a:txBody>
                      <a:tcPr anchor="ctr">
                        <a:blipFill rotWithShape="0">
                          <a:blip r:embed="rId2"/>
                          <a:stretch>
                            <a:fillRect l="-317845" t="-640000" r="-101010" b="-145556"/>
                          </a:stretch>
                        </a:blipFill>
                      </a:tcPr>
                    </a:tc>
                    <a:tc>
                      <a:txBody>
                        <a:bodyPr/>
                        <a:lstStyle/>
                        <a:p>
                          <a:endParaRPr lang="en-US"/>
                        </a:p>
                      </a:txBody>
                      <a:tcPr anchor="ctr">
                        <a:blipFill rotWithShape="0">
                          <a:blip r:embed="rId2"/>
                          <a:stretch>
                            <a:fillRect l="-419257" t="-640000" r="-1351" b="-145556"/>
                          </a:stretch>
                        </a:blipFill>
                      </a:tcPr>
                    </a:tc>
                  </a:tr>
                  <a:tr h="777367">
                    <a:tc>
                      <a:txBody>
                        <a:bodyPr/>
                        <a:lstStyle/>
                        <a:p>
                          <a:endParaRPr lang="en-US"/>
                        </a:p>
                      </a:txBody>
                      <a:tcPr anchor="ctr">
                        <a:blipFill rotWithShape="0">
                          <a:blip r:embed="rId2"/>
                          <a:stretch>
                            <a:fillRect l="-241" t="-520313" r="-271084" b="-2344"/>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17845" t="-520313" r="-101010" b="-234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7842329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66</a:t>
            </a:fld>
            <a:endParaRPr lang="en-US"/>
          </a:p>
        </p:txBody>
      </p:sp>
      <p:sp>
        <p:nvSpPr>
          <p:cNvPr id="6" name="TextBox 5"/>
          <p:cNvSpPr txBox="1"/>
          <p:nvPr/>
        </p:nvSpPr>
        <p:spPr>
          <a:xfrm>
            <a:off x="960099" y="116846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We still need to derive </a:t>
            </a:r>
            <a:r>
              <a:rPr lang="en-US" sz="2400" dirty="0" smtClean="0"/>
              <a:t>derivatives </a:t>
            </a:r>
            <a:r>
              <a:rPr lang="en-US" sz="2400" dirty="0" smtClean="0">
                <a:sym typeface="Wingdings"/>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mc:Choice xmlns:a14="http://schemas.microsoft.com/office/drawing/2010/main" Requires="a14">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b="1" i="1" smtClean="0">
                                            <a:latin typeface="Cambria Math" charset="0"/>
                                          </a:rPr>
                                        </m:ctrlPr>
                                      </m:sSubPr>
                                      <m:e>
                                        <m:r>
                                          <a:rPr lang="en-US" sz="1200" b="1" i="1" smtClean="0">
                                            <a:latin typeface="Cambria Math" charset="0"/>
                                          </a:rPr>
                                          <m:t>𝝃</m:t>
                                        </m:r>
                                      </m:e>
                                      <m:sub>
                                        <m:r>
                                          <a:rPr lang="en-US" sz="1200" b="1" i="1" smtClean="0">
                                            <a:latin typeface="Cambria Math" charset="0"/>
                                          </a:rPr>
                                          <m:t>𝒏</m:t>
                                        </m:r>
                                      </m:sub>
                                    </m:sSub>
                                  </m:num>
                                  <m:den>
                                    <m:r>
                                      <a:rPr lang="en-US" sz="1200" smtClean="0">
                                        <a:latin typeface="Cambria Math" charset="0"/>
                                      </a:rPr>
                                      <m:t>𝑑</m:t>
                                    </m:r>
                                    <m:r>
                                      <a:rPr lang="en-US" sz="1200" b="1" i="1" smtClean="0">
                                        <a:latin typeface="Cambria Math" charset="0"/>
                                      </a:rPr>
                                      <m:t>𝑾</m:t>
                                    </m:r>
                                  </m:den>
                                </m:f>
                              </m:oMath>
                            </m:oMathPara>
                          </a14:m>
                          <a:endParaRPr lang="en-US" sz="1200" dirty="0">
                            <a:latin typeface="Karla" charset="0"/>
                            <a:ea typeface="Karla" charset="0"/>
                            <a:cs typeface="Karla" charset="0"/>
                          </a:endParaRPr>
                        </a:p>
                      </a:txBody>
                      <a:tcPr marL="80012" marR="80012" marT="40006" marB="40006" anchor="ctr"/>
                    </a:tc>
                  </a:tr>
                  <a:tr h="45038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r>
                                  <a:rPr lang="en-US" sz="1200" smtClean="0">
                                    <a:latin typeface="Cambria Math" charset="0"/>
                                  </a:rPr>
                                  <m:t>𝑋</m:t>
                                </m:r>
                              </m:oMath>
                            </m:oMathPara>
                          </a14:m>
                          <a:endParaRPr lang="en-US" sz="1200" b="0" dirty="0" smtClean="0"/>
                        </a:p>
                      </a:txBody>
                      <a:tcPr marL="80012" marR="80012" marT="40006" marB="40006">
                        <a:solidFill>
                          <a:schemeClr val="accent6">
                            <a:lumMod val="40000"/>
                            <a:lumOff val="60000"/>
                          </a:schemeClr>
                        </a:solid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−9</m:t>
                                </m:r>
                              </m:oMath>
                            </m:oMathPara>
                          </a14:m>
                          <a:endParaRPr lang="en-US" sz="1200" b="0" dirty="0" smtClean="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r>
                                  <a:rPr lang="en-US" sz="1200" smtClean="0">
                                    <a:latin typeface="Cambria Math" charset="0"/>
                                  </a:rPr>
                                  <m:t>=</m:t>
                                </m:r>
                                <m:sSup>
                                  <m:sSupPr>
                                    <m:ctrlPr>
                                      <a:rPr lang="en-US" sz="1200" i="1" smtClean="0">
                                        <a:latin typeface="Cambria Math" charset="0"/>
                                      </a:rPr>
                                    </m:ctrlPr>
                                  </m:sSupPr>
                                  <m:e>
                                    <m:sSup>
                                      <m:sSupPr>
                                        <m:ctrlPr>
                                          <a:rPr lang="en-US" sz="1200" i="1">
                                            <a:latin typeface="Cambria Math" charset="0"/>
                                          </a:rPr>
                                        </m:ctrlPr>
                                      </m:sSupPr>
                                      <m:e>
                                        <m:r>
                                          <a:rPr lang="en-US" sz="1200">
                                            <a:latin typeface="Cambria Math" charset="0"/>
                                          </a:rPr>
                                          <m:t>𝑒</m:t>
                                        </m:r>
                                      </m:e>
                                      <m:sup>
                                        <m:sSub>
                                          <m:sSubPr>
                                            <m:ctrlPr>
                                              <a:rPr lang="en-US" sz="1200" i="1">
                                                <a:latin typeface="Cambria Math" charset="0"/>
                                              </a:rPr>
                                            </m:ctrlPr>
                                          </m:sSubPr>
                                          <m:e>
                                            <m:r>
                                              <a:rPr lang="en-US" sz="1200">
                                                <a:latin typeface="Cambria Math" charset="0"/>
                                              </a:rPr>
                                              <m:t>𝜉</m:t>
                                            </m:r>
                                          </m:e>
                                          <m:sub>
                                            <m:r>
                                              <a:rPr lang="en-US" sz="1200">
                                                <a:latin typeface="Cambria Math" charset="0"/>
                                              </a:rPr>
                                              <m:t>1</m:t>
                                            </m:r>
                                          </m:sub>
                                        </m:sSub>
                                      </m:sup>
                                    </m:sSup>
                                    <m:r>
                                      <a:rPr lang="en-US" sz="1200" smtClean="0">
                                        <a:latin typeface="Cambria Math" charset="0"/>
                                      </a:rPr>
                                      <m:t>=</m:t>
                                    </m:r>
                                    <m:r>
                                      <a:rPr lang="en-US" sz="1200" smtClean="0">
                                        <a:latin typeface="Cambria Math" charset="0"/>
                                      </a:rPr>
                                      <m:t>𝑒</m:t>
                                    </m:r>
                                  </m:e>
                                  <m:sup>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sup>
                                </m:sSup>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smtClean="0">
                                        <a:latin typeface="Cambria Math" charset="0"/>
                                      </a:rPr>
                                      <m:t>𝑑</m:t>
                                    </m:r>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𝑒</m:t>
                                    </m:r>
                                  </m:e>
                                  <m:sup>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sup>
                                </m:sSup>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r>
                                  <a:rPr lang="en-US" sz="1200" smtClean="0">
                                    <a:latin typeface="Cambria Math" charset="0"/>
                                  </a:rPr>
                                  <m:t>=</m:t>
                                </m:r>
                                <m:r>
                                  <a:rPr lang="en-US" sz="1200">
                                    <a:latin typeface="Cambria Math" charset="0"/>
                                  </a:rPr>
                                  <m:t>1+</m:t>
                                </m:r>
                                <m:sSub>
                                  <m:sSubPr>
                                    <m:ctrlPr>
                                      <a:rPr lang="en-US" sz="1200" i="1">
                                        <a:latin typeface="Cambria Math" charset="0"/>
                                      </a:rPr>
                                    </m:ctrlPr>
                                  </m:sSubPr>
                                  <m:e>
                                    <m:r>
                                      <a:rPr lang="en-US" sz="1200">
                                        <a:latin typeface="Cambria Math" charset="0"/>
                                      </a:rPr>
                                      <m:t>𝜉</m:t>
                                    </m:r>
                                  </m:e>
                                  <m:sub>
                                    <m:r>
                                      <a:rPr lang="en-US" sz="1200">
                                        <a:latin typeface="Cambria Math" charset="0"/>
                                      </a:rPr>
                                      <m:t>2</m:t>
                                    </m:r>
                                  </m:sub>
                                </m:sSub>
                                <m:r>
                                  <a:rPr lang="en-US" sz="1200" smtClean="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r>
                                  <a:rPr lang="en-US" sz="1200" smtClean="0">
                                    <a:latin typeface="Cambria Math" charset="0"/>
                                  </a:rPr>
                                  <m:t>=1</m:t>
                                </m:r>
                              </m:oMath>
                            </m:oMathPara>
                          </a14:m>
                          <a:endParaRPr lang="en-US" sz="1200" b="0" dirty="0" smtClean="0"/>
                        </a:p>
                      </a:txBody>
                      <a:tcPr marL="80012" marR="80012" marT="40006" marB="40006">
                        <a:solidFill>
                          <a:schemeClr val="accent6">
                            <a:lumMod val="40000"/>
                            <a:lumOff val="60000"/>
                          </a:schemeClr>
                        </a:solidFill>
                      </a:tcPr>
                    </a:tc>
                    <a:tc>
                      <a:txBody>
                        <a:bodyPr/>
                        <a:lstStyle/>
                        <a:p>
                          <a:pPr algn="ctr"/>
                          <a:r>
                            <a:rPr lang="en-US" sz="1200" dirty="0" smtClean="0"/>
                            <a:t>1+</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c>
                      <a:txBody>
                        <a:bodyPr/>
                        <a:lstStyle/>
                        <a:p>
                          <a:pPr algn="ctr"/>
                          <a:r>
                            <a:rPr lang="en-US" sz="1200" dirty="0" smtClean="0"/>
                            <a:t>1</a:t>
                          </a:r>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r>
                  <a:tr h="55475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a:latin typeface="Cambria Math" charset="0"/>
                                  </a:rPr>
                                  <m:t>=</m:t>
                                </m:r>
                                <m:f>
                                  <m:fPr>
                                    <m:ctrlPr>
                                      <a:rPr lang="mr-IN" sz="1200" i="1">
                                        <a:latin typeface="Cambria Math" charset="0"/>
                                      </a:rPr>
                                    </m:ctrlPr>
                                  </m:fPr>
                                  <m:num>
                                    <m:r>
                                      <a:rPr lang="en-US" sz="1200">
                                        <a:latin typeface="Cambria Math" charset="0"/>
                                      </a:rPr>
                                      <m:t>1</m:t>
                                    </m:r>
                                  </m:num>
                                  <m:den>
                                    <m:sSub>
                                      <m:sSubPr>
                                        <m:ctrlPr>
                                          <a:rPr lang="en-US" sz="1200" i="1">
                                            <a:latin typeface="Cambria Math" charset="0"/>
                                          </a:rPr>
                                        </m:ctrlPr>
                                      </m:sSubPr>
                                      <m:e>
                                        <m:r>
                                          <a:rPr lang="en-US" sz="1200">
                                            <a:latin typeface="Cambria Math" charset="0"/>
                                          </a:rPr>
                                          <m:t>𝜉</m:t>
                                        </m:r>
                                      </m:e>
                                      <m:sub>
                                        <m:r>
                                          <a:rPr lang="en-US" sz="120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r>
                                  <a:rPr lang="en-US" sz="1200" smtClean="0">
                                    <a:latin typeface="Cambria Math" charset="0"/>
                                  </a:rPr>
                                  <m:t>=</m:t>
                                </m:r>
                                <m:r>
                                  <a:rPr lang="en-US" sz="1200" smtClean="0">
                                    <a:latin typeface="Cambria Math" charset="0"/>
                                  </a:rPr>
                                  <m:t>𝑝</m:t>
                                </m:r>
                              </m:oMath>
                            </m:oMathPara>
                          </a14:m>
                          <a:endParaRPr lang="en-US" sz="1200" b="0" dirty="0" smtClean="0">
                            <a:solidFill>
                              <a:srgbClr val="FF0000"/>
                            </a:solidFill>
                          </a:endParaRPr>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Sup>
                                      <m:sSubSupPr>
                                        <m:ctrlPr>
                                          <a:rPr lang="en-US" sz="1200" i="1" smtClean="0">
                                            <a:latin typeface="Cambria Math" charset="0"/>
                                          </a:rPr>
                                        </m:ctrlPr>
                                      </m:sSubSupPr>
                                      <m:e>
                                        <m:r>
                                          <a:rPr lang="en-US" sz="1200" smtClean="0">
                                            <a:latin typeface="Cambria Math" charset="0"/>
                                          </a:rPr>
                                          <m:t>𝜉</m:t>
                                        </m:r>
                                      </m:e>
                                      <m:sub>
                                        <m:r>
                                          <a:rPr lang="en-US" sz="1200" smtClean="0">
                                            <a:latin typeface="Cambria Math" charset="0"/>
                                          </a:rPr>
                                          <m:t>3</m:t>
                                        </m:r>
                                      </m:sub>
                                      <m:sup>
                                        <m:r>
                                          <a:rPr lang="en-US" sz="1200" smtClean="0">
                                            <a:latin typeface="Cambria Math" charset="0"/>
                                          </a:rPr>
                                          <m:t>2</m:t>
                                        </m:r>
                                      </m:sup>
                                    </m:sSubSup>
                                  </m:den>
                                </m:f>
                              </m:oMath>
                            </m:oMathPara>
                          </a14:m>
                          <a:endParaRPr lang="en-US" sz="120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a14:m>
                          <a:endParaRPr lang="en-US" sz="1200" dirty="0"/>
                        </a:p>
                      </a:txBody>
                      <a:tcPr marL="80012" marR="80012" marT="40006" marB="40006" anchor="ctr"/>
                    </a:tc>
                  </a:tr>
                  <a:tr h="635537">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r>
                                          <a:rPr lang="en-US" sz="1200" smtClean="0">
                                            <a:latin typeface="Cambria Math" charset="0"/>
                                          </a:rPr>
                                          <m:t>𝑝</m:t>
                                        </m:r>
                                        <m:r>
                                          <a:rPr lang="en-US" sz="1200" smtClean="0">
                                            <a:latin typeface="Cambria Math" charset="0"/>
                                          </a:rPr>
                                          <m:t> =</m:t>
                                        </m:r>
                                      </m:e>
                                    </m:func>
                                    <m:func>
                                      <m:funcPr>
                                        <m:ctrlPr>
                                          <a:rPr lang="en-US" sz="1200" i="1" smtClean="0">
                                            <a:latin typeface="Cambria Math" charset="0"/>
                                          </a:rPr>
                                        </m:ctrlPr>
                                      </m:funcPr>
                                      <m:fName>
                                        <m:r>
                                          <m:rPr>
                                            <m:sty m:val="p"/>
                                          </m:rPr>
                                          <a:rPr lang="en-US" sz="1200" smtClean="0">
                                            <a:latin typeface="Cambria Math" charset="0"/>
                                          </a:rPr>
                                          <m:t>log</m:t>
                                        </m:r>
                                      </m:fName>
                                      <m:e>
                                        <m:f>
                                          <m:fPr>
                                            <m:ctrlPr>
                                              <a:rPr lang="mr-IN" sz="1200" i="1">
                                                <a:latin typeface="Cambria Math" charset="0"/>
                                              </a:rPr>
                                            </m:ctrlPr>
                                          </m:fPr>
                                          <m:num>
                                            <m:r>
                                              <a:rPr lang="en-US" sz="120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e>
                                    </m:func>
                                  </m:e>
                                </m:func>
                              </m:oMath>
                            </m:oMathPara>
                          </a14:m>
                          <a:endParaRPr lang="en-US" sz="120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endParaRPr lang="en-US" sz="1200" dirty="0"/>
                        </a:p>
                      </a:txBody>
                      <a:tcPr marL="80012" marR="80012" marT="40006" marB="40006" anchor="ctr"/>
                    </a:tc>
                  </a:tr>
                  <a:tr h="483215">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r>
                                  <a:rPr lang="en-US" sz="1200" smtClean="0">
                                    <a:latin typeface="Cambria Math" charset="0"/>
                                  </a:rPr>
                                  <m:t>=−</m:t>
                                </m:r>
                                <m:r>
                                  <a:rPr lang="en-US" sz="1200" smtClean="0">
                                    <a:latin typeface="Cambria Math" charset="0"/>
                                  </a:rPr>
                                  <m:t>𝑦</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oMath>
                            </m:oMathPara>
                          </a14:m>
                          <a:endParaRPr lang="en-US" sz="1200" b="0" dirty="0" smtClean="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r>
                                      <a:rPr lang="en-US" sz="1200" smtClean="0">
                                        <a:latin typeface="Cambria Math" charset="0"/>
                                      </a:rPr>
                                      <m:t>ℒ</m:t>
                                    </m:r>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r>
                                  <a:rPr lang="en-US" sz="1200" smtClean="0">
                                    <a:latin typeface="Cambria Math" charset="0"/>
                                  </a:rPr>
                                  <m:t>=−</m:t>
                                </m:r>
                                <m:r>
                                  <a:rPr lang="en-US" sz="1200" smtClean="0">
                                    <a:latin typeface="Cambria Math" charset="0"/>
                                  </a:rPr>
                                  <m:t>𝑦</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smtClean="0">
                                    <a:latin typeface="Cambria Math" charset="0"/>
                                  </a:rPr>
                                  <m:t>−</m:t>
                                </m:r>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−1</m:t>
                                </m:r>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r>
                            <a:rPr lang="en-US" sz="1200" dirty="0" smtClean="0"/>
                            <a:t> </a:t>
                          </a:r>
                          <a:endParaRPr lang="en-US" sz="1200" dirty="0"/>
                        </a:p>
                      </a:txBody>
                      <a:tcPr marL="80012" marR="80012" marT="40006" marB="40006" anchor="ctr"/>
                    </a:tc>
                  </a:tr>
                  <a:tr h="103465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ℒ</m:t>
                                        </m:r>
                                      </m:e>
                                      <m:sub>
                                        <m:r>
                                          <a:rPr lang="en-US" sz="1200" smtClean="0">
                                            <a:latin typeface="Cambria Math" charset="0"/>
                                          </a:rPr>
                                          <m:t>𝑖</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oMath>
                            </m:oMathPara>
                          </a14:m>
                          <a:endParaRPr lang="en-US" sz="1200" dirty="0"/>
                        </a:p>
                        <a:p>
                          <a:endParaRPr lang="en-US" sz="1200" b="0" dirty="0" smtClean="0"/>
                        </a:p>
                      </a:txBody>
                      <a:tcPr marL="80012" marR="80012" marT="40006" marB="40006" anchor="ct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−3</m:t>
                                </m:r>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Choice>
        <mc:Fallback>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endParaRPr lang="en-US"/>
                        </a:p>
                      </a:txBody>
                      <a:tcPr marL="80012" marR="80012" marT="40006" marB="40006" anchor="ctr">
                        <a:blipFill rotWithShape="0">
                          <a:blip r:embed="rId2"/>
                          <a:stretch>
                            <a:fillRect l="-448649" t="-1351" r="-1544" b="-918919"/>
                          </a:stretch>
                        </a:blipFill>
                      </a:tcPr>
                    </a:tc>
                  </a:tr>
                  <a:tr h="450383">
                    <a:tc>
                      <a:txBody>
                        <a:bodyPr/>
                        <a:lstStyle/>
                        <a:p>
                          <a:endParaRPr lang="en-US"/>
                        </a:p>
                      </a:txBody>
                      <a:tcPr marL="80012" marR="80012" marT="40006" marB="40006" anchor="ctr">
                        <a:blipFill rotWithShape="0">
                          <a:blip r:embed="rId2"/>
                          <a:stretch>
                            <a:fillRect l="-240" t="-100000" r="-241487" b="-806667"/>
                          </a:stretch>
                        </a:blipFill>
                      </a:tcPr>
                    </a:tc>
                    <a:tc>
                      <a:txBody>
                        <a:bodyPr/>
                        <a:lstStyle/>
                        <a:p>
                          <a:endParaRPr lang="en-US"/>
                        </a:p>
                      </a:txBody>
                      <a:tcPr marL="80012" marR="80012" marT="40006" marB="40006">
                        <a:blipFill rotWithShape="0">
                          <a:blip r:embed="rId2"/>
                          <a:stretch>
                            <a:fillRect l="-185778" t="-100000" r="-347556" b="-806667"/>
                          </a:stretch>
                        </a:blipFill>
                      </a:tcPr>
                    </a:tc>
                    <a:tc>
                      <a:txBody>
                        <a:bodyPr/>
                        <a:lstStyle/>
                        <a:p>
                          <a:endParaRPr lang="en-US"/>
                        </a:p>
                      </a:txBody>
                      <a:tcPr marL="80012" marR="80012" marT="40006" marB="40006" anchor="ctr">
                        <a:blipFill rotWithShape="0">
                          <a:blip r:embed="rId2"/>
                          <a:stretch>
                            <a:fillRect l="-247308" t="-100000" r="-200769" b="-806667"/>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endParaRPr lang="en-US"/>
                        </a:p>
                      </a:txBody>
                      <a:tcPr marL="80012" marR="80012" marT="40006" marB="40006" anchor="ctr">
                        <a:blipFill rotWithShape="0">
                          <a:blip r:embed="rId2"/>
                          <a:stretch>
                            <a:fillRect l="-240" t="-189873" r="-241487" b="-665823"/>
                          </a:stretch>
                        </a:blipFill>
                      </a:tcPr>
                    </a:tc>
                    <a:tc>
                      <a:txBody>
                        <a:bodyPr/>
                        <a:lstStyle/>
                        <a:p>
                          <a:endParaRPr lang="en-US"/>
                        </a:p>
                      </a:txBody>
                      <a:tcPr marL="80012" marR="80012" marT="40006" marB="40006">
                        <a:blipFill rotWithShape="0">
                          <a:blip r:embed="rId2"/>
                          <a:stretch>
                            <a:fillRect l="-185778" t="-189873" r="-347556" b="-665823"/>
                          </a:stretch>
                        </a:blipFill>
                      </a:tcPr>
                    </a:tc>
                    <a:tc>
                      <a:txBody>
                        <a:bodyPr/>
                        <a:lstStyle/>
                        <a:p>
                          <a:endParaRPr lang="en-US"/>
                        </a:p>
                      </a:txBody>
                      <a:tcPr marL="80012" marR="80012" marT="40006" marB="40006" anchor="ctr">
                        <a:blipFill rotWithShape="0">
                          <a:blip r:embed="rId2"/>
                          <a:stretch>
                            <a:fillRect l="-247308" t="-189873" r="-200769" b="-665823"/>
                          </a:stretch>
                        </a:blipFill>
                      </a:tcPr>
                    </a:tc>
                    <a:tc>
                      <a:txBody>
                        <a:bodyPr/>
                        <a:lstStyle/>
                        <a:p>
                          <a:endParaRPr lang="en-US"/>
                        </a:p>
                      </a:txBody>
                      <a:tcPr marL="80012" marR="80012" marT="40006" marB="40006" anchor="ctr">
                        <a:blipFill rotWithShape="0">
                          <a:blip r:embed="rId2"/>
                          <a:stretch>
                            <a:fillRect l="-348649" t="-189873" r="-101544" b="-665823"/>
                          </a:stretch>
                        </a:blipFill>
                      </a:tcPr>
                    </a:tc>
                    <a:tc>
                      <a:txBody>
                        <a:bodyPr/>
                        <a:lstStyle/>
                        <a:p>
                          <a:endParaRPr lang="en-US"/>
                        </a:p>
                      </a:txBody>
                      <a:tcPr marL="80012" marR="80012" marT="40006" marB="40006" anchor="ctr">
                        <a:blipFill rotWithShape="0">
                          <a:blip r:embed="rId2"/>
                          <a:stretch>
                            <a:fillRect l="-448649" t="-189873" r="-1544" b="-665823"/>
                          </a:stretch>
                        </a:blipFill>
                      </a:tcPr>
                    </a:tc>
                  </a:tr>
                  <a:tr h="482350">
                    <a:tc>
                      <a:txBody>
                        <a:bodyPr/>
                        <a:lstStyle/>
                        <a:p>
                          <a:endParaRPr lang="en-US"/>
                        </a:p>
                      </a:txBody>
                      <a:tcPr marL="80012" marR="80012" marT="40006" marB="40006" anchor="ctr">
                        <a:blipFill rotWithShape="0">
                          <a:blip r:embed="rId2"/>
                          <a:stretch>
                            <a:fillRect l="-240" t="-289873" r="-241487" b="-565823"/>
                          </a:stretch>
                        </a:blipFill>
                      </a:tcPr>
                    </a:tc>
                    <a:tc>
                      <a:txBody>
                        <a:bodyPr/>
                        <a:lstStyle/>
                        <a:p>
                          <a:endParaRPr lang="en-US"/>
                        </a:p>
                      </a:txBody>
                      <a:tcPr marL="80012" marR="80012" marT="40006" marB="40006">
                        <a:blipFill rotWithShape="0">
                          <a:blip r:embed="rId2"/>
                          <a:stretch>
                            <a:fillRect l="-185778" t="-289873" r="-347556" b="-565823"/>
                          </a:stretch>
                        </a:blipFill>
                      </a:tcPr>
                    </a:tc>
                    <a:tc>
                      <a:txBody>
                        <a:bodyPr/>
                        <a:lstStyle/>
                        <a:p>
                          <a:endParaRPr lang="en-US"/>
                        </a:p>
                      </a:txBody>
                      <a:tcPr marL="80012" marR="80012" marT="40006" marB="40006" anchor="ctr">
                        <a:blipFill rotWithShape="0">
                          <a:blip r:embed="rId2"/>
                          <a:stretch>
                            <a:fillRect l="-247308" t="-289873" r="-200769" b="-565823"/>
                          </a:stretch>
                        </a:blipFill>
                      </a:tcPr>
                    </a:tc>
                    <a:tc>
                      <a:txBody>
                        <a:bodyPr/>
                        <a:lstStyle/>
                        <a:p>
                          <a:pPr algn="ctr"/>
                          <a:r>
                            <a:rPr lang="en-US" sz="1200" dirty="0" smtClean="0"/>
                            <a:t>1</a:t>
                          </a: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448649" t="-289873" r="-1544" b="-565823"/>
                          </a:stretch>
                        </a:blipFill>
                      </a:tcPr>
                    </a:tc>
                  </a:tr>
                  <a:tr h="554756">
                    <a:tc>
                      <a:txBody>
                        <a:bodyPr/>
                        <a:lstStyle/>
                        <a:p>
                          <a:endParaRPr lang="en-US"/>
                        </a:p>
                      </a:txBody>
                      <a:tcPr marL="80012" marR="80012" marT="40006" marB="40006" anchor="ctr">
                        <a:blipFill rotWithShape="0">
                          <a:blip r:embed="rId2"/>
                          <a:stretch>
                            <a:fillRect l="-240" t="-338462" r="-241487" b="-391209"/>
                          </a:stretch>
                        </a:blipFill>
                      </a:tcPr>
                    </a:tc>
                    <a:tc>
                      <a:txBody>
                        <a:bodyPr/>
                        <a:lstStyle/>
                        <a:p>
                          <a:endParaRPr lang="en-US"/>
                        </a:p>
                      </a:txBody>
                      <a:tcPr marL="80012" marR="80012" marT="40006" marB="40006">
                        <a:blipFill rotWithShape="0">
                          <a:blip r:embed="rId2"/>
                          <a:stretch>
                            <a:fillRect l="-185778" t="-338462" r="-347556" b="-391209"/>
                          </a:stretch>
                        </a:blipFill>
                      </a:tcPr>
                    </a:tc>
                    <a:tc>
                      <a:txBody>
                        <a:bodyPr/>
                        <a:lstStyle/>
                        <a:p>
                          <a:endParaRPr lang="en-US"/>
                        </a:p>
                      </a:txBody>
                      <a:tcPr marL="80012" marR="80012" marT="40006" marB="40006" anchor="ctr">
                        <a:blipFill rotWithShape="0">
                          <a:blip r:embed="rId2"/>
                          <a:stretch>
                            <a:fillRect l="-247308" t="-338462" r="-200769" b="-391209"/>
                          </a:stretch>
                        </a:blipFill>
                      </a:tcPr>
                    </a:tc>
                    <a:tc>
                      <a:txBody>
                        <a:bodyPr/>
                        <a:lstStyle/>
                        <a:p>
                          <a:endParaRPr lang="en-US"/>
                        </a:p>
                      </a:txBody>
                      <a:tcPr marL="80012" marR="80012" marT="40006" marB="40006" anchor="ctr">
                        <a:blipFill rotWithShape="0">
                          <a:blip r:embed="rId2"/>
                          <a:stretch>
                            <a:fillRect l="-348649" t="-338462" r="-101544" b="-391209"/>
                          </a:stretch>
                        </a:blipFill>
                      </a:tcPr>
                    </a:tc>
                    <a:tc>
                      <a:txBody>
                        <a:bodyPr/>
                        <a:lstStyle/>
                        <a:p>
                          <a:endParaRPr lang="en-US"/>
                        </a:p>
                      </a:txBody>
                      <a:tcPr marL="80012" marR="80012" marT="40006" marB="40006" anchor="ctr">
                        <a:blipFill rotWithShape="0">
                          <a:blip r:embed="rId2"/>
                          <a:stretch>
                            <a:fillRect l="-448649" t="-338462" r="-1544" b="-391209"/>
                          </a:stretch>
                        </a:blipFill>
                      </a:tcPr>
                    </a:tc>
                  </a:tr>
                  <a:tr h="635537">
                    <a:tc>
                      <a:txBody>
                        <a:bodyPr/>
                        <a:lstStyle/>
                        <a:p>
                          <a:endParaRPr lang="en-US"/>
                        </a:p>
                      </a:txBody>
                      <a:tcPr marL="80012" marR="80012" marT="40006" marB="40006" anchor="ctr">
                        <a:blipFill rotWithShape="0">
                          <a:blip r:embed="rId2"/>
                          <a:stretch>
                            <a:fillRect l="-240" t="-380000" r="-241487" b="-239048"/>
                          </a:stretch>
                        </a:blipFill>
                      </a:tcPr>
                    </a:tc>
                    <a:tc>
                      <a:txBody>
                        <a:bodyPr/>
                        <a:lstStyle/>
                        <a:p>
                          <a:endParaRPr lang="en-US"/>
                        </a:p>
                      </a:txBody>
                      <a:tcPr marL="80012" marR="80012" marT="40006" marB="40006">
                        <a:blipFill rotWithShape="0">
                          <a:blip r:embed="rId2"/>
                          <a:stretch>
                            <a:fillRect l="-185778" t="-380000" r="-347556" b="-239048"/>
                          </a:stretch>
                        </a:blipFill>
                      </a:tcPr>
                    </a:tc>
                    <a:tc>
                      <a:txBody>
                        <a:bodyPr/>
                        <a:lstStyle/>
                        <a:p>
                          <a:endParaRPr lang="en-US"/>
                        </a:p>
                      </a:txBody>
                      <a:tcPr marL="80012" marR="80012" marT="40006" marB="40006" anchor="ctr">
                        <a:blipFill rotWithShape="0">
                          <a:blip r:embed="rId2"/>
                          <a:stretch>
                            <a:fillRect l="-247308" t="-380000" r="-200769" b="-239048"/>
                          </a:stretch>
                        </a:blipFill>
                      </a:tcPr>
                    </a:tc>
                    <a:tc>
                      <a:txBody>
                        <a:bodyPr/>
                        <a:lstStyle/>
                        <a:p>
                          <a:endParaRPr lang="en-US"/>
                        </a:p>
                      </a:txBody>
                      <a:tcPr marL="80012" marR="80012" marT="40006" marB="40006" anchor="ctr">
                        <a:blipFill rotWithShape="0">
                          <a:blip r:embed="rId2"/>
                          <a:stretch>
                            <a:fillRect l="-348649" t="-380000" r="-101544" b="-239048"/>
                          </a:stretch>
                        </a:blipFill>
                      </a:tcPr>
                    </a:tc>
                    <a:tc>
                      <a:txBody>
                        <a:bodyPr/>
                        <a:lstStyle/>
                        <a:p>
                          <a:endParaRPr lang="en-US"/>
                        </a:p>
                      </a:txBody>
                      <a:tcPr marL="80012" marR="80012" marT="40006" marB="40006" anchor="ctr">
                        <a:blipFill rotWithShape="0">
                          <a:blip r:embed="rId2"/>
                          <a:stretch>
                            <a:fillRect l="-448649" t="-380000" r="-1544" b="-239048"/>
                          </a:stretch>
                        </a:blipFill>
                      </a:tcPr>
                    </a:tc>
                  </a:tr>
                  <a:tr h="483215">
                    <a:tc>
                      <a:txBody>
                        <a:bodyPr/>
                        <a:lstStyle/>
                        <a:p>
                          <a:endParaRPr lang="en-US"/>
                        </a:p>
                      </a:txBody>
                      <a:tcPr marL="80012" marR="80012" marT="40006" marB="40006" anchor="ctr">
                        <a:blipFill rotWithShape="0">
                          <a:blip r:embed="rId2"/>
                          <a:stretch>
                            <a:fillRect l="-240" t="-637975" r="-241487" b="-217722"/>
                          </a:stretch>
                        </a:blipFill>
                      </a:tcPr>
                    </a:tc>
                    <a:tc>
                      <a:txBody>
                        <a:bodyPr/>
                        <a:lstStyle/>
                        <a:p>
                          <a:endParaRPr lang="en-US"/>
                        </a:p>
                      </a:txBody>
                      <a:tcPr marL="80012" marR="80012" marT="40006" marB="40006">
                        <a:blipFill rotWithShape="0">
                          <a:blip r:embed="rId2"/>
                          <a:stretch>
                            <a:fillRect l="-185778" t="-637975" r="-347556" b="-217722"/>
                          </a:stretch>
                        </a:blipFill>
                      </a:tcPr>
                    </a:tc>
                    <a:tc>
                      <a:txBody>
                        <a:bodyPr/>
                        <a:lstStyle/>
                        <a:p>
                          <a:endParaRPr lang="en-US"/>
                        </a:p>
                      </a:txBody>
                      <a:tcPr marL="80012" marR="80012" marT="40006" marB="40006" anchor="ctr">
                        <a:blipFill rotWithShape="0">
                          <a:blip r:embed="rId2"/>
                          <a:stretch>
                            <a:fillRect l="-247308" t="-637975" r="-200769" b="-217722"/>
                          </a:stretch>
                        </a:blipFill>
                      </a:tcPr>
                    </a:tc>
                    <a:tc>
                      <a:txBody>
                        <a:bodyPr/>
                        <a:lstStyle/>
                        <a:p>
                          <a:endParaRPr lang="en-US"/>
                        </a:p>
                      </a:txBody>
                      <a:tcPr marL="80012" marR="80012" marT="40006" marB="40006" anchor="ctr">
                        <a:blipFill rotWithShape="0">
                          <a:blip r:embed="rId2"/>
                          <a:stretch>
                            <a:fillRect l="-348649" t="-637975" r="-101544" b="-217722"/>
                          </a:stretch>
                        </a:blipFill>
                      </a:tcPr>
                    </a:tc>
                    <a:tc>
                      <a:txBody>
                        <a:bodyPr/>
                        <a:lstStyle/>
                        <a:p>
                          <a:endParaRPr lang="en-US"/>
                        </a:p>
                      </a:txBody>
                      <a:tcPr marL="80012" marR="80012" marT="40006" marB="40006" anchor="ctr">
                        <a:blipFill rotWithShape="0">
                          <a:blip r:embed="rId2"/>
                          <a:stretch>
                            <a:fillRect l="-448649" t="-637975" r="-1544" b="-217722"/>
                          </a:stretch>
                        </a:blipFill>
                      </a:tcPr>
                    </a:tc>
                  </a:tr>
                  <a:tr h="1034652">
                    <a:tc>
                      <a:txBody>
                        <a:bodyPr/>
                        <a:lstStyle/>
                        <a:p>
                          <a:endParaRPr lang="en-US"/>
                        </a:p>
                      </a:txBody>
                      <a:tcPr marL="80012" marR="80012" marT="40006" marB="40006" anchor="ctr">
                        <a:blipFill rotWithShape="0">
                          <a:blip r:embed="rId2"/>
                          <a:stretch>
                            <a:fillRect l="-240" t="-342941" r="-241487" b="-1176"/>
                          </a:stretch>
                        </a:blipFill>
                      </a:tcP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348649" t="-342941" r="-101544" b="-1176"/>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Fallback>
      </mc:AlternateContent>
    </p:spTree>
    <p:extLst>
      <p:ext uri="{BB962C8B-B14F-4D97-AF65-F5344CB8AC3E}">
        <p14:creationId xmlns:p14="http://schemas.microsoft.com/office/powerpoint/2010/main" val="18574310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67</a:t>
            </a:fld>
            <a:endParaRPr lang="en-US"/>
          </a:p>
        </p:txBody>
      </p:sp>
      <p:sp>
        <p:nvSpPr>
          <p:cNvPr id="6" name="TextBox 5"/>
          <p:cNvSpPr txBox="1"/>
          <p:nvPr/>
        </p:nvSpPr>
        <p:spPr>
          <a:xfrm>
            <a:off x="868520" y="102682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Notice though those are basic functions that my grandparent  can do</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1632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0" smtClean="0">
                                        <a:latin typeface="Cambria Math" charset="0"/>
                                      </a:rPr>
                                      <m:t>0</m:t>
                                    </m:r>
                                  </m:sub>
                                </m:sSub>
                                <m:r>
                                  <a:rPr lang="en-US" sz="1700" b="0" i="1" smtClean="0">
                                    <a:latin typeface="Cambria Math" charset="0"/>
                                  </a:rPr>
                                  <m:t>=</m:t>
                                </m:r>
                                <m:r>
                                  <a:rPr lang="en-US" sz="1700" b="0" i="1" smtClean="0">
                                    <a:latin typeface="Cambria Math" charset="0"/>
                                  </a:rPr>
                                  <m:t>𝑋</m:t>
                                </m:r>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0" smtClean="0">
                                            <a:latin typeface="Cambria Math" charset="0"/>
                                          </a:rPr>
                                          <m:t>0</m:t>
                                        </m:r>
                                      </m:sub>
                                    </m:sSub>
                                  </m:num>
                                  <m:den>
                                    <m:r>
                                      <a:rPr lang="en-US" sz="1700" b="0" i="1" smtClean="0">
                                        <a:latin typeface="Cambria Math" charset="0"/>
                                      </a:rPr>
                                      <m:t>𝜕</m:t>
                                    </m:r>
                                    <m:r>
                                      <a:rPr lang="en-US" sz="1700" b="0" i="1" smtClean="0">
                                        <a:latin typeface="Cambria Math" charset="0"/>
                                      </a:rPr>
                                      <m:t>𝑋</m:t>
                                    </m:r>
                                  </m:den>
                                </m:f>
                                <m:r>
                                  <a:rPr lang="en-US" sz="1700" b="0" smtClean="0">
                                    <a:latin typeface="Cambria Math" charset="0"/>
                                  </a:rPr>
                                  <m:t>=</m:t>
                                </m:r>
                                <m:r>
                                  <a:rPr lang="en-US" sz="1700" b="0" i="0" smtClean="0">
                                    <a:latin typeface="Cambria Math" charset="0"/>
                                  </a:rPr>
                                  <m:t>1</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r>
                                  <a:rPr lang="en-US" sz="1700" b="0" smtClean="0">
                                    <a:latin typeface="Cambria Math" charset="0"/>
                                  </a:rPr>
                                  <m:t>=−</m:t>
                                </m:r>
                                <m:sSup>
                                  <m:sSupPr>
                                    <m:ctrlPr>
                                      <a:rPr lang="en-US" sz="1700" b="0" i="1" smtClean="0">
                                        <a:latin typeface="Cambria Math" charset="0"/>
                                      </a:rPr>
                                    </m:ctrlPr>
                                  </m:sSupPr>
                                  <m:e>
                                    <m:r>
                                      <a:rPr lang="en-US" sz="1700" b="0" i="1" smtClean="0">
                                        <a:latin typeface="Cambria Math" charset="0"/>
                                      </a:rPr>
                                      <m:t>𝑊</m:t>
                                    </m:r>
                                  </m:e>
                                  <m:sup>
                                    <m:r>
                                      <a:rPr lang="en-US" sz="1700" b="0" i="1" smtClean="0">
                                        <a:latin typeface="Cambria Math" charset="0"/>
                                      </a:rPr>
                                      <m:t>𝑇</m:t>
                                    </m:r>
                                  </m:sup>
                                </m:s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0</m:t>
                                    </m:r>
                                  </m:sub>
                                </m:sSub>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num>
                                  <m:den>
                                    <m:r>
                                      <a:rPr lang="en-US" sz="1700" b="0" i="1" smtClean="0">
                                        <a:latin typeface="Cambria Math" charset="0"/>
                                      </a:rPr>
                                      <m:t>𝜕</m:t>
                                    </m:r>
                                    <m:r>
                                      <a:rPr lang="en-US" sz="1700" b="0" i="1" smtClean="0">
                                        <a:latin typeface="Cambria Math" charset="0"/>
                                      </a:rPr>
                                      <m:t>𝑊</m:t>
                                    </m:r>
                                  </m:den>
                                </m:f>
                                <m:r>
                                  <a:rPr lang="en-US" sz="1700" b="0" smtClean="0">
                                    <a:latin typeface="Cambria Math" charset="0"/>
                                  </a:rPr>
                                  <m:t>=−</m:t>
                                </m:r>
                                <m:r>
                                  <a:rPr lang="en-US" sz="1700" b="0" i="1" smtClean="0">
                                    <a:latin typeface="Cambria Math" charset="0"/>
                                  </a:rPr>
                                  <m:t>𝑋</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r>
                                  <a:rPr lang="en-US" sz="1700" b="0" smtClean="0">
                                    <a:latin typeface="Cambria Math" charset="0"/>
                                  </a:rPr>
                                  <m:t>=</m:t>
                                </m:r>
                                <m:sSup>
                                  <m:sSupPr>
                                    <m:ctrlPr>
                                      <a:rPr lang="en-US" sz="1700" b="0" i="1" smtClean="0">
                                        <a:latin typeface="Cambria Math" charset="0"/>
                                      </a:rPr>
                                    </m:ctrlPr>
                                  </m:sSupPr>
                                  <m:e>
                                    <m:r>
                                      <m:rPr>
                                        <m:sty m:val="p"/>
                                      </m:rPr>
                                      <a:rPr lang="en-US" sz="1700" b="0" i="0" smtClean="0">
                                        <a:latin typeface="Cambria Math" charset="0"/>
                                      </a:rPr>
                                      <m:t>e</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num>
                                  <m:den>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den>
                                </m:f>
                                <m:r>
                                  <a:rPr lang="en-US" sz="1700" b="0" smtClean="0">
                                    <a:latin typeface="Cambria Math" charset="0"/>
                                  </a:rPr>
                                  <m:t>=</m:t>
                                </m:r>
                                <m:sSup>
                                  <m:sSupPr>
                                    <m:ctrlPr>
                                      <a:rPr lang="en-US" sz="1700" b="0" i="1" smtClean="0">
                                        <a:latin typeface="Cambria Math" charset="0"/>
                                      </a:rPr>
                                    </m:ctrlPr>
                                  </m:sSupPr>
                                  <m:e>
                                    <m:r>
                                      <a:rPr lang="en-US" sz="1700" b="0" i="1" smtClean="0">
                                        <a:latin typeface="Cambria Math" charset="0"/>
                                      </a:rPr>
                                      <m:t>𝑒</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derx2(x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3</m:t>
                                    </m:r>
                                  </m:sub>
                                </m:sSub>
                                <m:r>
                                  <a:rPr lang="en-US" sz="1700" b="0" smtClean="0">
                                    <a:latin typeface="Cambria Math" charset="0"/>
                                  </a:rPr>
                                  <m:t>=</m:t>
                                </m:r>
                                <m:r>
                                  <a:rPr lang="en-US" sz="1700" b="0" i="1">
                                    <a:latin typeface="Cambria Math" charset="0"/>
                                  </a:rPr>
                                  <m:t>1</m:t>
                                </m:r>
                                <m:r>
                                  <a:rPr lang="en-US" sz="1700" b="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3</m:t>
                                        </m:r>
                                      </m:sub>
                                    </m:sSub>
                                  </m:num>
                                  <m:den>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den>
                                </m:f>
                                <m:r>
                                  <a:rPr lang="en-US" sz="1700" b="0" smtClean="0">
                                    <a:latin typeface="Cambria Math" charset="0"/>
                                  </a:rPr>
                                  <m:t>=</m:t>
                                </m:r>
                                <m:r>
                                  <a:rPr lang="en-US" sz="1700" b="0" i="1" smtClean="0">
                                    <a:latin typeface="Cambria Math" charset="0"/>
                                  </a:rPr>
                                  <m:t>1</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derx3(x</a:t>
                          </a:r>
                          <a:r>
                            <a:rPr lang="en-US" sz="1600" b="0" kern="1200" dirty="0" smtClean="0">
                              <a:solidFill>
                                <a:schemeClr val="tx1">
                                  <a:lumMod val="95000"/>
                                  <a:lumOff val="5000"/>
                                </a:schemeClr>
                              </a:solidFill>
                              <a:latin typeface="Courier New" charset="0"/>
                              <a:ea typeface="Courier New" charset="0"/>
                              <a:cs typeface="Courier New" charset="0"/>
                            </a:rPr>
                            <a:t>):</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r>
                                  <a:rPr lang="en-US" sz="1700">
                                    <a:latin typeface="Cambria Math" charset="0"/>
                                  </a:rPr>
                                  <m:t>=</m:t>
                                </m:r>
                                <m:f>
                                  <m:fPr>
                                    <m:ctrlPr>
                                      <a:rPr lang="mr-IN" sz="1700" i="1">
                                        <a:latin typeface="Cambria Math" charset="0"/>
                                      </a:rPr>
                                    </m:ctrlPr>
                                  </m:fPr>
                                  <m:num>
                                    <m:r>
                                      <a:rPr lang="en-US" sz="1700">
                                        <a:latin typeface="Cambria Math" charset="0"/>
                                      </a:rPr>
                                      <m:t>1</m:t>
                                    </m:r>
                                  </m:num>
                                  <m:den>
                                    <m:sSub>
                                      <m:sSubPr>
                                        <m:ctrlPr>
                                          <a:rPr lang="en-US" sz="1700" i="1">
                                            <a:latin typeface="Cambria Math" charset="0"/>
                                          </a:rPr>
                                        </m:ctrlPr>
                                      </m:sSubPr>
                                      <m:e>
                                        <m:r>
                                          <a:rPr lang="en-US" sz="1700">
                                            <a:latin typeface="Cambria Math" charset="0"/>
                                          </a:rPr>
                                          <m:t>𝜉</m:t>
                                        </m:r>
                                      </m:e>
                                      <m:sub>
                                        <m:r>
                                          <a:rPr lang="en-US" sz="1700">
                                            <a:latin typeface="Cambria Math" charset="0"/>
                                          </a:rPr>
                                          <m:t>3</m:t>
                                        </m:r>
                                      </m:sub>
                                    </m:sSub>
                                  </m:den>
                                </m:f>
                              </m:oMath>
                            </m:oMathPara>
                          </a14:m>
                          <a:endParaRPr lang="en-US" sz="1700" b="0" dirty="0" smtClean="0">
                            <a:solidFill>
                              <a:srgbClr val="FF0000"/>
                            </a:solidFill>
                          </a:endParaRPr>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3</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Sup>
                                      <m:sSubSupPr>
                                        <m:ctrlPr>
                                          <a:rPr lang="en-US" sz="1700" i="1" smtClean="0">
                                            <a:latin typeface="Cambria Math" charset="0"/>
                                          </a:rPr>
                                        </m:ctrlPr>
                                      </m:sSubSupPr>
                                      <m:e>
                                        <m:r>
                                          <a:rPr lang="en-US" sz="1700" smtClean="0">
                                            <a:latin typeface="Cambria Math" charset="0"/>
                                          </a:rPr>
                                          <m:t>𝜉</m:t>
                                        </m:r>
                                      </m:e>
                                      <m:sub>
                                        <m:r>
                                          <a:rPr lang="en-US" sz="1700" smtClean="0">
                                            <a:latin typeface="Cambria Math" charset="0"/>
                                          </a:rPr>
                                          <m:t>3</m:t>
                                        </m:r>
                                      </m:sub>
                                      <m:sup>
                                        <m:r>
                                          <a:rPr lang="en-US" sz="1700" smtClean="0">
                                            <a:latin typeface="Cambria Math" charset="0"/>
                                          </a:rPr>
                                          <m:t>2</m:t>
                                        </m:r>
                                      </m:sup>
                                    </m:sSubSup>
                                  </m:den>
                                </m:f>
                              </m:oMath>
                            </m:oMathPara>
                          </a14:m>
                          <a:endParaRPr lang="en-US" sz="170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derx4(x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r>
                                  <a:rPr lang="en-US" sz="1700" smtClean="0">
                                    <a:latin typeface="Cambria Math" charset="0"/>
                                  </a:rPr>
                                  <m:t>=</m:t>
                                </m:r>
                                <m:func>
                                  <m:funcPr>
                                    <m:ctrlPr>
                                      <a:rPr lang="en-US" sz="1700" i="1" smtClean="0">
                                        <a:latin typeface="Cambria Math" charset="0"/>
                                      </a:rPr>
                                    </m:ctrlPr>
                                  </m:funcPr>
                                  <m:fName>
                                    <m:r>
                                      <m:rPr>
                                        <m:sty m:val="p"/>
                                      </m:rPr>
                                      <a:rPr lang="en-US" sz="1700" smtClean="0">
                                        <a:latin typeface="Cambria Math" charset="0"/>
                                      </a:rPr>
                                      <m:t>log</m:t>
                                    </m:r>
                                  </m:fName>
                                  <m:e>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e>
                                </m:func>
                              </m:oMath>
                            </m:oMathPara>
                          </a14:m>
                          <a:endParaRPr lang="en-US" sz="170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derx5(x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pPr/>
                          <a14:m>
                            <m:oMathPara xmlns:m="http://schemas.openxmlformats.org/officeDocument/2006/math">
                              <m:oMathParaPr>
                                <m:jc m:val="centerGroup"/>
                              </m:oMathParaPr>
                              <m:oMath xmlns:m="http://schemas.openxmlformats.org/officeDocument/2006/math">
                                <m:sSubSup>
                                  <m:sSubSupPr>
                                    <m:ctrlPr>
                                      <a:rPr lang="en-US" sz="1700" i="1" smtClean="0">
                                        <a:latin typeface="Cambria Math" charset="0"/>
                                      </a:rPr>
                                    </m:ctrlPr>
                                  </m:sSubSupPr>
                                  <m:e>
                                    <m:r>
                                      <a:rPr lang="en-US" sz="1700" smtClean="0">
                                        <a:latin typeface="Cambria Math" charset="0"/>
                                      </a:rPr>
                                      <m:t>ℒ</m:t>
                                    </m:r>
                                  </m:e>
                                  <m:sub>
                                    <m:r>
                                      <a:rPr lang="en-US" sz="1700" smtClean="0">
                                        <a:latin typeface="Cambria Math" charset="0"/>
                                      </a:rPr>
                                      <m:t>𝑖</m:t>
                                    </m:r>
                                  </m:sub>
                                  <m:sup>
                                    <m:r>
                                      <a:rPr lang="en-US" sz="1700" smtClean="0">
                                        <a:latin typeface="Cambria Math" charset="0"/>
                                      </a:rPr>
                                      <m:t>𝐴</m:t>
                                    </m:r>
                                  </m:sup>
                                </m:sSubSup>
                                <m:r>
                                  <a:rPr lang="en-US" sz="1700" smtClean="0">
                                    <a:latin typeface="Cambria Math" charset="0"/>
                                  </a:rPr>
                                  <m:t>=−</m:t>
                                </m:r>
                                <m:r>
                                  <a:rPr lang="en-US" sz="1700" smtClean="0">
                                    <a:latin typeface="Cambria Math" charset="0"/>
                                  </a:rPr>
                                  <m:t>𝑦</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oMath>
                            </m:oMathPara>
                          </a14:m>
                          <a:endParaRPr lang="en-US" sz="1700" b="0" dirty="0" smtClean="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r>
                                      <a:rPr lang="en-US" sz="1700" smtClean="0">
                                        <a:latin typeface="Cambria Math" charset="0"/>
                                      </a:rPr>
                                      <m:t>ℒ</m:t>
                                    </m:r>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den>
                                </m:f>
                                <m:r>
                                  <a:rPr lang="en-US" sz="1700" smtClean="0">
                                    <a:latin typeface="Cambria Math" charset="0"/>
                                  </a:rPr>
                                  <m:t>=−</m:t>
                                </m:r>
                                <m:r>
                                  <a:rPr lang="en-US" sz="1700" smtClean="0">
                                    <a:latin typeface="Cambria Math" charset="0"/>
                                  </a:rPr>
                                  <m:t>𝑦</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57640">
                    <a:tc>
                      <a:txBody>
                        <a:bodyPr/>
                        <a:lstStyle/>
                        <a:p>
                          <a:endParaRPr lang="en-US"/>
                        </a:p>
                      </a:txBody>
                      <a:tcPr marL="109000" marR="109000" marT="54500" marB="54500" anchor="ctr">
                        <a:blipFill rotWithShape="0">
                          <a:blip r:embed="rId2"/>
                          <a:stretch>
                            <a:fillRect l="-391" t="-3704" r="-569922" b="-629630"/>
                          </a:stretch>
                        </a:blipFill>
                      </a:tcPr>
                    </a:tc>
                    <a:tc>
                      <a:txBody>
                        <a:bodyPr/>
                        <a:lstStyle/>
                        <a:p>
                          <a:endParaRPr lang="en-US"/>
                        </a:p>
                      </a:txBody>
                      <a:tcPr marL="109000" marR="109000" marT="54500" marB="54500">
                        <a:blipFill rotWithShape="0">
                          <a:blip r:embed="rId2"/>
                          <a:stretch>
                            <a:fillRect l="-103213" t="-3704" r="-485944" b="-6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103704" r="-569922" b="-529630"/>
                          </a:stretch>
                        </a:blipFill>
                      </a:tcPr>
                    </a:tc>
                    <a:tc>
                      <a:txBody>
                        <a:bodyPr/>
                        <a:lstStyle/>
                        <a:p>
                          <a:endParaRPr lang="en-US"/>
                        </a:p>
                      </a:txBody>
                      <a:tcPr marL="109000" marR="109000" marT="54500" marB="54500">
                        <a:blipFill rotWithShape="0">
                          <a:blip r:embed="rId2"/>
                          <a:stretch>
                            <a:fillRect l="-103213" t="-103704" r="-485944" b="-5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201835" r="-569922" b="-424771"/>
                          </a:stretch>
                        </a:blipFill>
                      </a:tcPr>
                    </a:tc>
                    <a:tc>
                      <a:txBody>
                        <a:bodyPr/>
                        <a:lstStyle/>
                        <a:p>
                          <a:endParaRPr lang="en-US"/>
                        </a:p>
                      </a:txBody>
                      <a:tcPr marL="109000" marR="109000" marT="54500" marB="54500">
                        <a:blipFill rotWithShape="0">
                          <a:blip r:embed="rId2"/>
                          <a:stretch>
                            <a:fillRect l="-103213" t="-201835" r="-485944" b="-424771"/>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derx2(x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304630" r="-569922" b="-328704"/>
                          </a:stretch>
                        </a:blipFill>
                      </a:tcPr>
                    </a:tc>
                    <a:tc>
                      <a:txBody>
                        <a:bodyPr/>
                        <a:lstStyle/>
                        <a:p>
                          <a:endParaRPr lang="en-US"/>
                        </a:p>
                      </a:txBody>
                      <a:tcPr marL="109000" marR="109000" marT="54500" marB="54500">
                        <a:blipFill rotWithShape="0">
                          <a:blip r:embed="rId2"/>
                          <a:stretch>
                            <a:fillRect l="-103213" t="-304630" r="-485944" b="-32870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derx3(x</a:t>
                          </a:r>
                          <a:r>
                            <a:rPr lang="en-US" sz="1600" b="0" kern="1200" dirty="0" smtClean="0">
                              <a:solidFill>
                                <a:schemeClr val="tx1">
                                  <a:lumMod val="95000"/>
                                  <a:lumOff val="5000"/>
                                </a:schemeClr>
                              </a:solidFill>
                              <a:latin typeface="Courier New" charset="0"/>
                              <a:ea typeface="Courier New" charset="0"/>
                              <a:cs typeface="Courier New" charset="0"/>
                            </a:rPr>
                            <a:t>):</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endParaRPr lang="en-US"/>
                        </a:p>
                      </a:txBody>
                      <a:tcPr marL="109000" marR="109000" marT="54500" marB="54500" anchor="ctr">
                        <a:blipFill rotWithShape="0">
                          <a:blip r:embed="rId2"/>
                          <a:stretch>
                            <a:fillRect l="-391" t="-349600" r="-569922" b="-184000"/>
                          </a:stretch>
                        </a:blipFill>
                      </a:tcPr>
                    </a:tc>
                    <a:tc>
                      <a:txBody>
                        <a:bodyPr/>
                        <a:lstStyle/>
                        <a:p>
                          <a:endParaRPr lang="en-US"/>
                        </a:p>
                      </a:txBody>
                      <a:tcPr marL="109000" marR="109000" marT="54500" marB="54500">
                        <a:blipFill rotWithShape="0">
                          <a:blip r:embed="rId2"/>
                          <a:stretch>
                            <a:fillRect l="-103213" t="-349600" r="-485944" b="-18400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derx4(x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520370" r="-569922" b="-112963"/>
                          </a:stretch>
                        </a:blipFill>
                      </a:tcPr>
                    </a:tc>
                    <a:tc>
                      <a:txBody>
                        <a:bodyPr/>
                        <a:lstStyle/>
                        <a:p>
                          <a:endParaRPr lang="en-US"/>
                        </a:p>
                      </a:txBody>
                      <a:tcPr marL="109000" marR="109000" marT="54500" marB="54500">
                        <a:blipFill rotWithShape="0">
                          <a:blip r:embed="rId2"/>
                          <a:stretch>
                            <a:fillRect l="-103213" t="-520370" r="-485944" b="-1129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derx5(x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endParaRPr lang="en-US"/>
                        </a:p>
                      </a:txBody>
                      <a:tcPr marL="109000" marR="109000" marT="54500" marB="54500" anchor="ctr">
                        <a:blipFill rotWithShape="0">
                          <a:blip r:embed="rId2"/>
                          <a:stretch>
                            <a:fillRect l="-391" t="-614679" r="-569922" b="-11927"/>
                          </a:stretch>
                        </a:blipFill>
                      </a:tcPr>
                    </a:tc>
                    <a:tc>
                      <a:txBody>
                        <a:bodyPr/>
                        <a:lstStyle/>
                        <a:p>
                          <a:endParaRPr lang="en-US"/>
                        </a:p>
                      </a:txBody>
                      <a:tcPr marL="109000" marR="109000" marT="54500" marB="54500">
                        <a:blipFill rotWithShape="0">
                          <a:blip r:embed="rId2"/>
                          <a:stretch>
                            <a:fillRect l="-103213" t="-614679" r="-485944" b="-11927"/>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Fallback>
      </mc:AlternateContent>
    </p:spTree>
    <p:extLst>
      <p:ext uri="{BB962C8B-B14F-4D97-AF65-F5344CB8AC3E}">
        <p14:creationId xmlns:p14="http://schemas.microsoft.com/office/powerpoint/2010/main" val="10335430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altogether </a:t>
            </a:r>
            <a:endParaRPr lang="en-US" dirty="0"/>
          </a:p>
        </p:txBody>
      </p:sp>
      <p:sp>
        <p:nvSpPr>
          <p:cNvPr id="3" name="Content Placeholder 2"/>
          <p:cNvSpPr>
            <a:spLocks noGrp="1"/>
          </p:cNvSpPr>
          <p:nvPr>
            <p:ph idx="1"/>
          </p:nvPr>
        </p:nvSpPr>
        <p:spPr/>
        <p:txBody>
          <a:bodyPr/>
          <a:lstStyle/>
          <a:p>
            <a:r>
              <a:rPr lang="en-US" sz="2400" dirty="0" smtClean="0"/>
              <a:t>1. We </a:t>
            </a:r>
            <a:r>
              <a:rPr lang="en-US" sz="2400" dirty="0" smtClean="0"/>
              <a:t>specify the network structure </a:t>
            </a:r>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68</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2. We </a:t>
            </a:r>
            <a:r>
              <a:rPr lang="en-US" dirty="0" smtClean="0"/>
              <a:t>create the computational graph </a:t>
            </a:r>
            <a:r>
              <a:rPr lang="mr-IN" dirty="0" smtClean="0"/>
              <a:t>…</a:t>
            </a:r>
            <a:r>
              <a:rPr lang="en-US" dirty="0" smtClean="0"/>
              <a:t> </a:t>
            </a:r>
          </a:p>
          <a:p>
            <a:endParaRPr lang="en-US" dirty="0"/>
          </a:p>
          <a:p>
            <a:r>
              <a:rPr lang="en-US" dirty="0" smtClean="0"/>
              <a:t>	What </a:t>
            </a:r>
            <a:r>
              <a:rPr lang="en-US" dirty="0" smtClean="0"/>
              <a:t>is computational graph?</a:t>
            </a:r>
          </a:p>
        </p:txBody>
      </p:sp>
    </p:spTree>
    <p:extLst>
      <p:ext uri="{BB962C8B-B14F-4D97-AF65-F5344CB8AC3E}">
        <p14:creationId xmlns:p14="http://schemas.microsoft.com/office/powerpoint/2010/main" val="23512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uiExpand="1" build="allAtOnce"/>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69</a:t>
            </a:fld>
            <a:endParaRPr lang="en-US">
              <a:solidFill>
                <a:schemeClr val="tx1">
                  <a:lumMod val="75000"/>
                  <a:lumOff val="25000"/>
                </a:schemeClr>
              </a:solidFill>
            </a:endParaRPr>
          </a:p>
        </p:txBody>
      </p:sp>
      <p:sp>
        <p:nvSpPr>
          <p:cNvPr id="8" name="Oval 7"/>
          <p:cNvSpPr/>
          <p:nvPr/>
        </p:nvSpPr>
        <p:spPr>
          <a:xfrm>
            <a:off x="4054276"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X</a:t>
            </a:r>
            <a:endParaRPr lang="en-US" dirty="0">
              <a:solidFill>
                <a:schemeClr val="tx1">
                  <a:lumMod val="75000"/>
                  <a:lumOff val="25000"/>
                </a:schemeClr>
              </a:solidFill>
            </a:endParaRPr>
          </a:p>
        </p:txBody>
      </p:sp>
      <p:grpSp>
        <p:nvGrpSpPr>
          <p:cNvPr id="5" name="Group 4"/>
          <p:cNvGrpSpPr/>
          <p:nvPr/>
        </p:nvGrpSpPr>
        <p:grpSpPr>
          <a:xfrm>
            <a:off x="1042528"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2"/>
                  <a:stretch>
                    <a:fillRect l="-1250" b="-11667"/>
                  </a:stretch>
                </a:blipFill>
              </p:spPr>
              <p:txBody>
                <a:bodyPr/>
                <a:lstStyle/>
                <a:p>
                  <a:r>
                    <a:rPr lang="en-US">
                      <a:noFill/>
                    </a:rPr>
                    <a:t> </a:t>
                  </a:r>
                </a:p>
              </p:txBody>
            </p:sp>
          </mc:Fallback>
        </mc:AlternateContent>
      </p:grpSp>
      <p:grpSp>
        <p:nvGrpSpPr>
          <p:cNvPr id="63" name="Group 62"/>
          <p:cNvGrpSpPr/>
          <p:nvPr/>
        </p:nvGrpSpPr>
        <p:grpSpPr>
          <a:xfrm>
            <a:off x="1381276" y="3627348"/>
            <a:ext cx="1923989" cy="675369"/>
            <a:chOff x="3574773" y="3481990"/>
            <a:chExt cx="1923989" cy="675369"/>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574773" y="3481990"/>
                  <a:ext cx="1334404"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r>
                    <a:rPr lang="en-US" b="0" dirty="0" smtClean="0">
                      <a:solidFill>
                        <a:schemeClr val="tx1">
                          <a:lumMod val="75000"/>
                          <a:lumOff val="25000"/>
                        </a:schemeClr>
                      </a:solidFill>
                    </a:rPr>
                    <a:t/>
                  </a:r>
                  <a:br>
                    <a:rPr lang="en-US" b="0" dirty="0" smtClean="0">
                      <a:solidFill>
                        <a:schemeClr val="tx1">
                          <a:lumMod val="75000"/>
                          <a:lumOff val="25000"/>
                        </a:schemeClr>
                      </a:solidFill>
                    </a:rPr>
                  </a:br>
                  <a14:m>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up>
                          <m:r>
                            <a:rPr lang="en-US" b="0" i="1" smtClean="0">
                              <a:solidFill>
                                <a:schemeClr val="tx1">
                                  <a:lumMod val="75000"/>
                                  <a:lumOff val="25000"/>
                                </a:schemeClr>
                              </a:solidFill>
                              <a:latin typeface="Cambria Math" charset="0"/>
                            </a:rPr>
                            <m:t>′</m:t>
                          </m:r>
                        </m:sup>
                      </m:sSubSup>
                    </m:oMath>
                  </a14:m>
                  <a:r>
                    <a:rPr lang="en-US" b="0" dirty="0" smtClean="0">
                      <a:solidFill>
                        <a:schemeClr val="tx1">
                          <a:lumMod val="75000"/>
                          <a:lumOff val="25000"/>
                        </a:schemeClr>
                      </a:solidFill>
                    </a:rPr>
                    <a:t>=X</a:t>
                  </a:r>
                </a:p>
              </p:txBody>
            </p:sp>
          </mc:Choice>
          <mc:Fallback xmlns="">
            <p:sp>
              <p:nvSpPr>
                <p:cNvPr id="11" name="Rectangle 10"/>
                <p:cNvSpPr>
                  <a:spLocks noRot="1" noChangeAspect="1" noMove="1" noResize="1" noEditPoints="1" noAdjustHandles="1" noChangeArrowheads="1" noChangeShapeType="1" noTextEdit="1"/>
                </p:cNvSpPr>
                <p:nvPr/>
              </p:nvSpPr>
              <p:spPr>
                <a:xfrm>
                  <a:off x="3574773" y="3481990"/>
                  <a:ext cx="1334404" cy="646331"/>
                </a:xfrm>
                <a:prstGeom prst="rect">
                  <a:avLst/>
                </a:prstGeom>
                <a:blipFill rotWithShape="0">
                  <a:blip r:embed="rId4"/>
                  <a:stretch>
                    <a:fillRect b="-14151"/>
                  </a:stretch>
                </a:blipFill>
              </p:spPr>
              <p:txBody>
                <a:bodyPr/>
                <a:lstStyle/>
                <a:p>
                  <a:r>
                    <a:rPr lang="en-US">
                      <a:noFill/>
                    </a:rPr>
                    <a:t> </a:t>
                  </a:r>
                </a:p>
              </p:txBody>
            </p:sp>
          </mc:Fallback>
        </mc:AlternateContent>
      </p:grpSp>
      <p:grpSp>
        <p:nvGrpSpPr>
          <p:cNvPr id="64" name="Group 63"/>
          <p:cNvGrpSpPr/>
          <p:nvPr/>
        </p:nvGrpSpPr>
        <p:grpSpPr>
          <a:xfrm>
            <a:off x="1363403" y="2469356"/>
            <a:ext cx="1982077" cy="834438"/>
            <a:chOff x="2824702" y="2798805"/>
            <a:chExt cx="1982077" cy="834438"/>
          </a:xfrm>
        </p:grpSpPr>
        <mc:AlternateContent xmlns:mc="http://schemas.openxmlformats.org/markup-compatibility/2006" xmlns:a14="http://schemas.microsoft.com/office/drawing/2010/main">
          <mc:Choice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𝑒𝑥𝑝</m:t>
                        </m:r>
                      </m:oMath>
                    </m:oMathPara>
                  </a14:m>
                  <a:endParaRPr lang="en-US" dirty="0">
                    <a:solidFill>
                      <a:schemeClr val="tx1">
                        <a:lumMod val="75000"/>
                        <a:lumOff val="25000"/>
                      </a:schemeClr>
                    </a:solidFill>
                  </a:endParaRPr>
                </a:p>
              </p:txBody>
            </p:sp>
          </mc:Choice>
          <mc:Fallback xmlns="">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p:cNvSpPr/>
                <p:nvPr/>
              </p:nvSpPr>
              <p:spPr>
                <a:xfrm>
                  <a:off x="2824702" y="2955813"/>
                  <a:ext cx="1352422" cy="67743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up>
                            <m:r>
                              <a:rPr lang="en-US" b="0" i="1" smtClean="0">
                                <a:solidFill>
                                  <a:schemeClr val="tx1">
                                    <a:lumMod val="75000"/>
                                    <a:lumOff val="25000"/>
                                  </a:schemeClr>
                                </a:solidFill>
                                <a:latin typeface="Cambria Math" charset="0"/>
                              </a:rPr>
                              <m:t>′</m:t>
                            </m:r>
                          </m:sup>
                        </m:sSub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Para>
                  </a14:m>
                  <a:endParaRPr lang="en-US" dirty="0">
                    <a:solidFill>
                      <a:schemeClr val="tx1">
                        <a:lumMod val="75000"/>
                        <a:lumOff val="25000"/>
                      </a:schemeClr>
                    </a:solidFill>
                  </a:endParaRPr>
                </a:p>
              </p:txBody>
            </p:sp>
          </mc:Choice>
          <mc:Fallback>
            <p:sp>
              <p:nvSpPr>
                <p:cNvPr id="12" name="Rectangle 11"/>
                <p:cNvSpPr>
                  <a:spLocks noRot="1" noChangeAspect="1" noMove="1" noResize="1" noEditPoints="1" noAdjustHandles="1" noChangeArrowheads="1" noChangeShapeType="1" noTextEdit="1"/>
                </p:cNvSpPr>
                <p:nvPr/>
              </p:nvSpPr>
              <p:spPr>
                <a:xfrm>
                  <a:off x="2824702" y="2955813"/>
                  <a:ext cx="1352422" cy="677430"/>
                </a:xfrm>
                <a:prstGeom prst="rect">
                  <a:avLst/>
                </a:prstGeom>
                <a:blipFill rotWithShape="0">
                  <a:blip r:embed="rId6"/>
                  <a:stretch>
                    <a:fillRect l="-901" b="-540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Oval 12"/>
              <p:cNvSpPr/>
              <p:nvPr/>
            </p:nvSpPr>
            <p:spPr>
              <a:xfrm>
                <a:off x="2756813"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756813" y="1514047"/>
                <a:ext cx="642552" cy="605481"/>
              </a:xfrm>
              <a:prstGeom prst="ellipse">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41536" y="1608909"/>
                <a:ext cx="1870127"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41536" y="1608909"/>
                <a:ext cx="1870127" cy="415755"/>
              </a:xfrm>
              <a:prstGeom prst="rect">
                <a:avLst/>
              </a:prstGeom>
              <a:blipFill rotWithShape="0">
                <a:blip r:embed="rId8"/>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2275654"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71" idx="3"/>
          </p:cNvCxnSpPr>
          <p:nvPr/>
        </p:nvCxnSpPr>
        <p:spPr>
          <a:xfrm flipV="1">
            <a:off x="2983989" y="3613365"/>
            <a:ext cx="428564" cy="8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3305265"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3211165"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3024204" y="2119528"/>
            <a:ext cx="53885"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135963" y="444434"/>
            <a:ext cx="2353177" cy="925451"/>
            <a:chOff x="3580449" y="444434"/>
            <a:chExt cx="2353177" cy="925451"/>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580449" y="444434"/>
                  <a:ext cx="1804725" cy="64594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f>
                          <m:fPr>
                            <m:ctrlPr>
                              <a:rPr lang="en-US" b="0" i="1" smtClean="0">
                                <a:solidFill>
                                  <a:schemeClr val="tx1">
                                    <a:lumMod val="75000"/>
                                    <a:lumOff val="25000"/>
                                  </a:schemeClr>
                                </a:solidFill>
                                <a:latin typeface="Cambria Math" charset="0"/>
                              </a:rPr>
                            </m:ctrlPr>
                          </m:fPr>
                          <m:num>
                            <m:r>
                              <a:rPr lang="en-US" b="0" i="1" smtClean="0">
                                <a:solidFill>
                                  <a:schemeClr val="tx1">
                                    <a:lumMod val="75000"/>
                                    <a:lumOff val="25000"/>
                                  </a:schemeClr>
                                </a:solidFill>
                                <a:latin typeface="Cambria Math" charset="0"/>
                              </a:rPr>
                              <m:t>1</m:t>
                            </m:r>
                          </m:num>
                          <m:den>
                            <m:r>
                              <a:rPr lang="en-US" b="0" i="1" smtClean="0">
                                <a:solidFill>
                                  <a:schemeClr val="tx1">
                                    <a:lumMod val="75000"/>
                                    <a:lumOff val="25000"/>
                                  </a:schemeClr>
                                </a:solidFill>
                                <a:latin typeface="Cambria Math" charset="0"/>
                              </a:rPr>
                              <m:t>1+</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den>
                        </m:f>
                      </m:oMath>
                    </m:oMathPara>
                  </a14:m>
                  <a:endParaRPr lang="en-US" dirty="0">
                    <a:solidFill>
                      <a:schemeClr val="tx1">
                        <a:lumMod val="75000"/>
                        <a:lumOff val="25000"/>
                      </a:schemeClr>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3580449" y="444434"/>
                  <a:ext cx="1804725" cy="645946"/>
                </a:xfrm>
                <a:prstGeom prst="rect">
                  <a:avLst/>
                </a:prstGeom>
                <a:blipFill rotWithShape="0">
                  <a:blip r:embed="rId10"/>
                  <a:stretch>
                    <a:fillRect/>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4489140"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5218411"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r>
                <a:rPr lang="en-US" dirty="0" smtClean="0">
                  <a:solidFill>
                    <a:schemeClr val="tx1">
                      <a:lumMod val="75000"/>
                      <a:lumOff val="25000"/>
                    </a:schemeClr>
                  </a:solidFill>
                </a:rPr>
                <a:t> </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b="0" i="1" smtClean="0">
                                    <a:latin typeface="Cambria Math"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4395040"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4038630"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4681182"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3305265"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105241" y="1816786"/>
            <a:ext cx="2261260" cy="1162756"/>
            <a:chOff x="6549727" y="1816786"/>
            <a:chExt cx="2261260"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2" name="Rectangle 61"/>
                <p:cNvSpPr/>
                <p:nvPr/>
              </p:nvSpPr>
              <p:spPr>
                <a:xfrm>
                  <a:off x="6549727" y="2333596"/>
                  <a:ext cx="22612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6</m:t>
                                </m:r>
                              </m:sub>
                            </m:sSub>
                            <m:r>
                              <a:rPr lang="en-US" i="1">
                                <a:latin typeface="Cambria Math" charset="0"/>
                              </a:rPr>
                              <m:t>=</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549727" y="2333596"/>
                  <a:ext cx="2261260" cy="645946"/>
                </a:xfrm>
                <a:prstGeom prst="rect">
                  <a:avLst/>
                </a:prstGeom>
                <a:blipFill rotWithShape="0">
                  <a:blip r:embed="rId12"/>
                  <a:stretch>
                    <a:fillRect/>
                  </a:stretch>
                </a:blipFill>
              </p:spPr>
              <p:txBody>
                <a:bodyPr/>
                <a:lstStyle/>
                <a:p>
                  <a:r>
                    <a:rPr lang="en-US">
                      <a:noFill/>
                    </a:rPr>
                    <a:t> </a:t>
                  </a:r>
                </a:p>
              </p:txBody>
            </p:sp>
          </mc:Fallback>
        </mc:AlternateContent>
      </p:grpSp>
      <p:cxnSp>
        <p:nvCxnSpPr>
          <p:cNvPr id="35" name="Straight Arrow Connector 34"/>
          <p:cNvCxnSpPr>
            <a:stCxn id="51" idx="6"/>
            <a:endCxn id="37" idx="2"/>
          </p:cNvCxnSpPr>
          <p:nvPr/>
        </p:nvCxnSpPr>
        <p:spPr>
          <a:xfrm flipV="1">
            <a:off x="5747793" y="1931235"/>
            <a:ext cx="710201" cy="18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457994" y="1184162"/>
            <a:ext cx="3008846" cy="1049813"/>
            <a:chOff x="8095048" y="868101"/>
            <a:chExt cx="3008846" cy="1049813"/>
          </a:xfrm>
        </p:grpSpPr>
        <p:sp>
          <p:nvSpPr>
            <p:cNvPr id="37" name="Oval 36"/>
            <p:cNvSpPr/>
            <p:nvPr/>
          </p:nvSpPr>
          <p:spPr>
            <a:xfrm>
              <a:off x="8095048" y="13124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8" name="Rectangle 37"/>
                <p:cNvSpPr/>
                <p:nvPr/>
              </p:nvSpPr>
              <p:spPr>
                <a:xfrm>
                  <a:off x="8417518" y="868101"/>
                  <a:ext cx="2686376"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7</m:t>
                                </m:r>
                              </m:sub>
                            </m:sSub>
                            <m:r>
                              <a:rPr lang="en-US" b="0" i="1" smtClean="0">
                                <a:latin typeface="Cambria Math" charset="0"/>
                              </a:rPr>
                              <m:t>=</m:t>
                            </m:r>
                            <m:r>
                              <m:rPr>
                                <m:sty m:val="p"/>
                              </m:rPr>
                              <a:rPr lang="en-US">
                                <a:latin typeface="Cambria Math" charset="0"/>
                              </a:rPr>
                              <m:t>log</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417518" y="868101"/>
                  <a:ext cx="2686376" cy="645946"/>
                </a:xfrm>
                <a:prstGeom prst="rect">
                  <a:avLst/>
                </a:prstGeom>
                <a:blipFill rotWithShape="0">
                  <a:blip r:embed="rId13"/>
                  <a:stretch>
                    <a:fillRect/>
                  </a:stretch>
                </a:blipFill>
              </p:spPr>
              <p:txBody>
                <a:bodyPr/>
                <a:lstStyle/>
                <a:p>
                  <a:r>
                    <a:rPr lang="en-US">
                      <a:noFill/>
                    </a:rPr>
                    <a:t> </a:t>
                  </a:r>
                </a:p>
              </p:txBody>
            </p:sp>
          </mc:Fallback>
        </mc:AlternateContent>
      </p:grpSp>
      <p:sp>
        <p:nvSpPr>
          <p:cNvPr id="41" name="Oval 40"/>
          <p:cNvSpPr/>
          <p:nvPr/>
        </p:nvSpPr>
        <p:spPr>
          <a:xfrm>
            <a:off x="9838724" y="2471722"/>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1-y</a:t>
            </a:r>
            <a:endParaRPr lang="en-US" dirty="0">
              <a:solidFill>
                <a:schemeClr val="tx1">
                  <a:lumMod val="75000"/>
                  <a:lumOff val="25000"/>
                </a:schemeClr>
              </a:solidFill>
            </a:endParaRPr>
          </a:p>
        </p:txBody>
      </p:sp>
      <p:cxnSp>
        <p:nvCxnSpPr>
          <p:cNvPr id="46" name="Straight Arrow Connector 45"/>
          <p:cNvCxnSpPr>
            <a:stCxn id="37" idx="5"/>
            <a:endCxn id="42" idx="1"/>
          </p:cNvCxnSpPr>
          <p:nvPr/>
        </p:nvCxnSpPr>
        <p:spPr>
          <a:xfrm>
            <a:off x="7006446" y="2145304"/>
            <a:ext cx="1349410" cy="1191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1" idx="3"/>
            <a:endCxn id="42" idx="6"/>
          </p:cNvCxnSpPr>
          <p:nvPr/>
        </p:nvCxnSpPr>
        <p:spPr>
          <a:xfrm flipH="1">
            <a:off x="8904308" y="3063389"/>
            <a:ext cx="1032572" cy="487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343542" y="3248020"/>
            <a:ext cx="3464345" cy="1283609"/>
            <a:chOff x="7343542" y="3248020"/>
            <a:chExt cx="3464345" cy="1283609"/>
          </a:xfrm>
        </p:grpSpPr>
        <mc:AlternateContent xmlns:mc="http://schemas.openxmlformats.org/markup-compatibility/2006" xmlns:a14="http://schemas.microsoft.com/office/drawing/2010/main">
          <mc:Choice Requires="a14">
            <p:sp>
              <p:nvSpPr>
                <p:cNvPr id="42" name="Oval 41"/>
                <p:cNvSpPr/>
                <p:nvPr/>
              </p:nvSpPr>
              <p:spPr>
                <a:xfrm>
                  <a:off x="8261756" y="3248020"/>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42" name="Oval 41"/>
                <p:cNvSpPr>
                  <a:spLocks noRot="1" noChangeAspect="1" noMove="1" noResize="1" noEditPoints="1" noAdjustHandles="1" noChangeArrowheads="1" noChangeShapeType="1" noTextEdit="1"/>
                </p:cNvSpPr>
                <p:nvPr/>
              </p:nvSpPr>
              <p:spPr>
                <a:xfrm>
                  <a:off x="8261756" y="3248020"/>
                  <a:ext cx="642552" cy="605481"/>
                </a:xfrm>
                <a:prstGeom prst="ellipse">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343542" y="3885683"/>
                  <a:ext cx="346434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8</m:t>
                                </m:r>
                              </m:sub>
                            </m:sSub>
                            <m:r>
                              <a:rPr lang="en-US" i="1">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7343542" y="3885683"/>
                  <a:ext cx="3464345" cy="645946"/>
                </a:xfrm>
                <a:prstGeom prst="rect">
                  <a:avLst/>
                </a:prstGeom>
                <a:blipFill rotWithShape="0">
                  <a:blip r:embed="rId15"/>
                  <a:stretch>
                    <a:fillRect/>
                  </a:stretch>
                </a:blipFill>
              </p:spPr>
              <p:txBody>
                <a:bodyPr/>
                <a:lstStyle/>
                <a:p>
                  <a:r>
                    <a:rPr lang="en-US">
                      <a:noFill/>
                    </a:rPr>
                    <a:t> </a:t>
                  </a:r>
                </a:p>
              </p:txBody>
            </p:sp>
          </mc:Fallback>
        </mc:AlternateContent>
      </p:grpSp>
      <p:cxnSp>
        <p:nvCxnSpPr>
          <p:cNvPr id="53" name="Straight Arrow Connector 52"/>
          <p:cNvCxnSpPr>
            <a:stCxn id="44" idx="4"/>
            <a:endCxn id="57" idx="0"/>
          </p:cNvCxnSpPr>
          <p:nvPr/>
        </p:nvCxnSpPr>
        <p:spPr>
          <a:xfrm>
            <a:off x="5803075" y="1281214"/>
            <a:ext cx="545839" cy="2386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646970" y="3515475"/>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y</a:t>
            </a:r>
            <a:endParaRPr lang="en-US" dirty="0">
              <a:solidFill>
                <a:schemeClr val="tx1">
                  <a:lumMod val="75000"/>
                  <a:lumOff val="25000"/>
                </a:schemeClr>
              </a:solidFill>
            </a:endParaRPr>
          </a:p>
        </p:txBody>
      </p:sp>
      <p:cxnSp>
        <p:nvCxnSpPr>
          <p:cNvPr id="58" name="Straight Arrow Connector 57"/>
          <p:cNvCxnSpPr>
            <a:stCxn id="54" idx="6"/>
            <a:endCxn id="57" idx="2"/>
          </p:cNvCxnSpPr>
          <p:nvPr/>
        </p:nvCxnSpPr>
        <p:spPr>
          <a:xfrm>
            <a:off x="5317220" y="3862066"/>
            <a:ext cx="710418" cy="108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911218" y="3667978"/>
            <a:ext cx="2516138" cy="1147480"/>
            <a:chOff x="4911218" y="3667978"/>
            <a:chExt cx="2516138" cy="1147480"/>
          </a:xfrm>
        </p:grpSpPr>
        <mc:AlternateContent xmlns:mc="http://schemas.openxmlformats.org/markup-compatibility/2006" xmlns:a14="http://schemas.microsoft.com/office/drawing/2010/main">
          <mc:Choice Requires="a14">
            <p:sp>
              <p:nvSpPr>
                <p:cNvPr id="57" name="Oval 56"/>
                <p:cNvSpPr/>
                <p:nvPr/>
              </p:nvSpPr>
              <p:spPr>
                <a:xfrm>
                  <a:off x="6027638" y="36679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6027638" y="3667978"/>
                  <a:ext cx="642552" cy="605481"/>
                </a:xfrm>
                <a:prstGeom prst="ellipse">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4911218" y="4169512"/>
                  <a:ext cx="2516138"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9</m:t>
                                </m:r>
                              </m:sub>
                            </m:sSub>
                            <m:r>
                              <a:rPr lang="en-US" i="1">
                                <a:latin typeface="Cambria Math" charset="0"/>
                              </a:rPr>
                              <m:t>=</m:t>
                            </m:r>
                            <m:r>
                              <m:rPr>
                                <m:sty m:val="p"/>
                              </m:rPr>
                              <a:rPr lang="en-US" b="0" i="0" smtClean="0">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60" name="Rectangle 59"/>
                <p:cNvSpPr>
                  <a:spLocks noRot="1" noChangeAspect="1" noMove="1" noResize="1" noEditPoints="1" noAdjustHandles="1" noChangeArrowheads="1" noChangeShapeType="1" noTextEdit="1"/>
                </p:cNvSpPr>
                <p:nvPr/>
              </p:nvSpPr>
              <p:spPr>
                <a:xfrm>
                  <a:off x="4911218" y="4169512"/>
                  <a:ext cx="2516138" cy="645946"/>
                </a:xfrm>
                <a:prstGeom prst="rect">
                  <a:avLst/>
                </a:prstGeom>
                <a:blipFill rotWithShape="0">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p:cNvSpPr/>
              <p:nvPr/>
            </p:nvSpPr>
            <p:spPr>
              <a:xfrm>
                <a:off x="7802376" y="494966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65" name="Oval 64"/>
              <p:cNvSpPr>
                <a:spLocks noRot="1" noChangeAspect="1" noMove="1" noResize="1" noEditPoints="1" noAdjustHandles="1" noChangeArrowheads="1" noChangeShapeType="1" noTextEdit="1"/>
              </p:cNvSpPr>
              <p:nvPr/>
            </p:nvSpPr>
            <p:spPr>
              <a:xfrm>
                <a:off x="7802376" y="4949668"/>
                <a:ext cx="642552" cy="605481"/>
              </a:xfrm>
              <a:prstGeom prst="ellipse">
                <a:avLst/>
              </a:prstGeom>
              <a:blipFill rotWithShape="0">
                <a:blip r:embed="rId18"/>
                <a:stretch>
                  <a:fillRect/>
                </a:stretch>
              </a:blipFill>
            </p:spPr>
            <p:txBody>
              <a:bodyPr/>
              <a:lstStyle/>
              <a:p>
                <a:r>
                  <a:rPr lang="en-US">
                    <a:noFill/>
                  </a:rPr>
                  <a:t> </a:t>
                </a:r>
              </a:p>
            </p:txBody>
          </p:sp>
        </mc:Fallback>
      </mc:AlternateContent>
      <p:cxnSp>
        <p:nvCxnSpPr>
          <p:cNvPr id="66" name="Straight Arrow Connector 65"/>
          <p:cNvCxnSpPr>
            <a:stCxn id="42" idx="4"/>
            <a:endCxn id="65" idx="0"/>
          </p:cNvCxnSpPr>
          <p:nvPr/>
        </p:nvCxnSpPr>
        <p:spPr>
          <a:xfrm flipH="1">
            <a:off x="8123652" y="3853501"/>
            <a:ext cx="459380" cy="1096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7" idx="6"/>
            <a:endCxn id="65" idx="1"/>
          </p:cNvCxnSpPr>
          <p:nvPr/>
        </p:nvCxnSpPr>
        <p:spPr>
          <a:xfrm>
            <a:off x="6670190" y="3970719"/>
            <a:ext cx="1226286" cy="106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Rectangle 69"/>
              <p:cNvSpPr/>
              <p:nvPr/>
            </p:nvSpPr>
            <p:spPr>
              <a:xfrm>
                <a:off x="5317220" y="5555149"/>
                <a:ext cx="59894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r>
                            <a:rPr lang="en-US" b="0" i="1" smtClean="0">
                              <a:latin typeface="Cambria Math" charset="0"/>
                            </a:rPr>
                            <m:t>−</m:t>
                          </m:r>
                          <m:r>
                            <a:rPr lang="en-US" b="0" i="1" smtClean="0">
                              <a:latin typeface="Cambria Math" charset="0"/>
                            </a:rPr>
                            <m:t>ℒ</m:t>
                          </m:r>
                          <m:r>
                            <a:rPr lang="en-US" i="1">
                              <a:latin typeface="Cambria Math" charset="0"/>
                            </a:rPr>
                            <m:t>=</m:t>
                          </m:r>
                          <m:func>
                            <m:funcPr>
                              <m:ctrlPr>
                                <a:rPr lang="en-US" i="1">
                                  <a:latin typeface="Cambria Math" charset="0"/>
                                </a:rPr>
                              </m:ctrlPr>
                            </m:funcPr>
                            <m:fName>
                              <m:sSub>
                                <m:sSubPr>
                                  <m:ctrlPr>
                                    <a:rPr lang="en-US" i="1">
                                      <a:latin typeface="Cambria Math" charset="0"/>
                                    </a:rPr>
                                  </m:ctrlPr>
                                </m:sSubPr>
                                <m:e>
                                  <m:r>
                                    <a:rPr lang="en-US" i="1">
                                      <a:latin typeface="Cambria Math" charset="0"/>
                                    </a:rPr>
                                    <m:t>𝜉</m:t>
                                  </m:r>
                                </m:e>
                                <m:sub>
                                  <m:r>
                                    <a:rPr lang="en-US" i="1">
                                      <a:latin typeface="Cambria Math" charset="0"/>
                                    </a:rPr>
                                    <m:t>9</m:t>
                                  </m:r>
                                </m:sub>
                              </m:sSub>
                              <m:r>
                                <a:rPr lang="en-US" i="1">
                                  <a:latin typeface="Cambria Math" charset="0"/>
                                </a:rPr>
                                <m:t>=</m:t>
                              </m:r>
                              <m:r>
                                <m:rPr>
                                  <m:sty m:val="p"/>
                                </m:rPr>
                                <a:rPr lang="en-US">
                                  <a:latin typeface="Cambria Math" charset="0"/>
                                </a:rPr>
                                <m:t>ylog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r>
                            <a:rPr lang="en-US" b="0" i="0" smtClean="0">
                              <a:latin typeface="Cambria Math" charset="0"/>
                            </a:rPr>
                            <m:t>+ </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70" name="Rectangle 69"/>
              <p:cNvSpPr>
                <a:spLocks noRot="1" noChangeAspect="1" noMove="1" noResize="1" noEditPoints="1" noAdjustHandles="1" noChangeArrowheads="1" noChangeShapeType="1" noTextEdit="1"/>
              </p:cNvSpPr>
              <p:nvPr/>
            </p:nvSpPr>
            <p:spPr>
              <a:xfrm>
                <a:off x="5317220" y="5555149"/>
                <a:ext cx="5989460" cy="645946"/>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3318453" y="309655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71" name="Oval 70"/>
              <p:cNvSpPr>
                <a:spLocks noRot="1" noChangeAspect="1" noMove="1" noResize="1" noEditPoints="1" noAdjustHandles="1" noChangeArrowheads="1" noChangeShapeType="1" noTextEdit="1"/>
              </p:cNvSpPr>
              <p:nvPr/>
            </p:nvSpPr>
            <p:spPr>
              <a:xfrm>
                <a:off x="3318453" y="3096555"/>
                <a:ext cx="642552" cy="605481"/>
              </a:xfrm>
              <a:prstGeom prst="ellipse">
                <a:avLst/>
              </a:prstGeom>
              <a:blipFill rotWithShape="0">
                <a:blip r:embed="rId20"/>
                <a:stretch>
                  <a:fillRect/>
                </a:stretch>
              </a:blipFill>
            </p:spPr>
            <p:txBody>
              <a:bodyPr/>
              <a:lstStyle/>
              <a:p>
                <a:r>
                  <a:rPr lang="en-US">
                    <a:noFill/>
                  </a:rPr>
                  <a:t> </a:t>
                </a:r>
              </a:p>
            </p:txBody>
          </p:sp>
        </mc:Fallback>
      </mc:AlternateContent>
      <p:cxnSp>
        <p:nvCxnSpPr>
          <p:cNvPr id="73" name="Straight Arrow Connector 72"/>
          <p:cNvCxnSpPr>
            <a:stCxn id="71" idx="0"/>
            <a:endCxn id="9" idx="5"/>
          </p:cNvCxnSpPr>
          <p:nvPr/>
        </p:nvCxnSpPr>
        <p:spPr>
          <a:xfrm flipH="1" flipV="1">
            <a:off x="3251380" y="2986166"/>
            <a:ext cx="388349" cy="110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5" idx="0"/>
            <a:endCxn id="36" idx="4"/>
          </p:cNvCxnSpPr>
          <p:nvPr/>
        </p:nvCxnSpPr>
        <p:spPr>
          <a:xfrm flipH="1" flipV="1">
            <a:off x="4167864" y="1369885"/>
            <a:ext cx="192042" cy="799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itle 1"/>
          <p:cNvSpPr txBox="1">
            <a:spLocks/>
          </p:cNvSpPr>
          <p:nvPr/>
        </p:nvSpPr>
        <p:spPr>
          <a:xfrm>
            <a:off x="7681151" y="90200"/>
            <a:ext cx="4422212" cy="624243"/>
          </a:xfrm>
          <a:prstGeom prst="rect">
            <a:avLst/>
          </a:prstGeom>
          <a:solidFill>
            <a:schemeClr val="tx2">
              <a:lumMod val="20000"/>
              <a:lumOff val="80000"/>
            </a:schemeClr>
          </a:solidFill>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smtClean="0"/>
              <a:t>Computational Graph</a:t>
            </a:r>
            <a:endParaRPr lang="en-US" dirty="0"/>
          </a:p>
        </p:txBody>
      </p:sp>
    </p:spTree>
    <p:extLst>
      <p:ext uri="{BB962C8B-B14F-4D97-AF65-F5344CB8AC3E}">
        <p14:creationId xmlns:p14="http://schemas.microsoft.com/office/powerpoint/2010/main" val="32217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41" grpId="0" animBg="1"/>
      <p:bldP spid="54" grpId="0" animBg="1"/>
      <p:bldP spid="65" grpId="0" animBg="1"/>
      <p:bldP spid="70" grpId="0"/>
      <p:bldP spid="7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p:txBody>
          <a:bodyPr/>
          <a:lstStyle/>
          <a:p>
            <a:r>
              <a:rPr lang="en-US" sz="2400" dirty="0"/>
              <a:t>We'd like to predict whether or not a person has a heart disease. And we'd like to make this prediction, for now, just based on the </a:t>
            </a:r>
            <a:r>
              <a:rPr lang="en-US" sz="2400" dirty="0" err="1"/>
              <a:t>MaxHR</a:t>
            </a:r>
            <a:r>
              <a:rPr lang="en-US" sz="2400" dirty="0"/>
              <a:t>.</a:t>
            </a:r>
          </a:p>
          <a:p>
            <a:endParaRPr lang="en-US" sz="2400" dirty="0"/>
          </a:p>
          <a:p>
            <a:r>
              <a:rPr lang="en-US" sz="2400"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19" y="2736274"/>
            <a:ext cx="5486400" cy="3657600"/>
          </a:xfrm>
          <a:prstGeom prst="rect">
            <a:avLst/>
          </a:prstGeom>
        </p:spPr>
      </p:pic>
      <p:sp>
        <p:nvSpPr>
          <p:cNvPr id="4" name="Slide Number Placeholder 3"/>
          <p:cNvSpPr>
            <a:spLocks noGrp="1"/>
          </p:cNvSpPr>
          <p:nvPr>
            <p:ph type="sldNum" sz="quarter" idx="12"/>
          </p:nvPr>
        </p:nvSpPr>
        <p:spPr/>
        <p:txBody>
          <a:bodyPr/>
          <a:lstStyle/>
          <a:p>
            <a:fld id="{74FD6AAA-7C75-FB4B-8EA1-06B22787237D}" type="slidenum">
              <a:rPr lang="en-US" smtClean="0"/>
              <a:t>7</a:t>
            </a:fld>
            <a:endParaRPr lang="en-US"/>
          </a:p>
        </p:txBody>
      </p:sp>
    </p:spTree>
    <p:extLst>
      <p:ext uri="{BB962C8B-B14F-4D97-AF65-F5344CB8AC3E}">
        <p14:creationId xmlns:p14="http://schemas.microsoft.com/office/powerpoint/2010/main" val="17540561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altogether </a:t>
            </a:r>
            <a:endParaRPr lang="en-US" dirty="0"/>
          </a:p>
        </p:txBody>
      </p:sp>
      <p:sp>
        <p:nvSpPr>
          <p:cNvPr id="3" name="Content Placeholder 2"/>
          <p:cNvSpPr>
            <a:spLocks noGrp="1"/>
          </p:cNvSpPr>
          <p:nvPr>
            <p:ph idx="1"/>
          </p:nvPr>
        </p:nvSpPr>
        <p:spPr/>
        <p:txBody>
          <a:bodyPr/>
          <a:lstStyle/>
          <a:p>
            <a:r>
              <a:rPr lang="en-US" sz="2400" dirty="0"/>
              <a:t>1. We specify the network structure </a:t>
            </a:r>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70</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dirty="0" smtClean="0"/>
              <a:t>We create the computational graph. </a:t>
            </a:r>
          </a:p>
          <a:p>
            <a:pPr marL="342900" indent="-342900">
              <a:buFont typeface="Arial" charset="0"/>
              <a:buChar char="•"/>
            </a:pPr>
            <a:r>
              <a:rPr lang="en-US" dirty="0" smtClean="0"/>
              <a:t>At each </a:t>
            </a:r>
            <a:r>
              <a:rPr lang="en-US" dirty="0" smtClean="0"/>
              <a:t>node of the graph we </a:t>
            </a:r>
            <a:r>
              <a:rPr lang="en-US" dirty="0" smtClean="0"/>
              <a:t>create two functions:  </a:t>
            </a:r>
            <a:r>
              <a:rPr lang="en-US" dirty="0" smtClean="0"/>
              <a:t>and the partial derivatives</a:t>
            </a:r>
          </a:p>
          <a:p>
            <a:pPr marL="342900" indent="-342900">
              <a:buFont typeface="Arial" charset="0"/>
              <a:buChar char="•"/>
            </a:pPr>
            <a:r>
              <a:rPr lang="en-US" dirty="0" smtClean="0"/>
              <a:t>Now we can either go forward or backward depending on the situation (in general) forward is easier to implement and to understand. The difference is clearer when there are multiple nodes per layer. </a:t>
            </a:r>
          </a:p>
          <a:p>
            <a:pPr marL="342900" indent="-342900">
              <a:buFont typeface="Arial" charset="0"/>
              <a:buChar char="•"/>
            </a:pPr>
            <a:endParaRPr lang="en-US" dirty="0"/>
          </a:p>
          <a:p>
            <a:endParaRPr lang="en-US" dirty="0" smtClean="0"/>
          </a:p>
        </p:txBody>
      </p:sp>
    </p:spTree>
    <p:extLst>
      <p:ext uri="{BB962C8B-B14F-4D97-AF65-F5344CB8AC3E}">
        <p14:creationId xmlns:p14="http://schemas.microsoft.com/office/powerpoint/2010/main" val="154605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Forward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71</a:t>
            </a:fld>
            <a:endParaRPr lang="en-US"/>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b="1" i="1" smtClean="0">
                                        <a:latin typeface="Cambria Math" charset="0"/>
                                      </a:rPr>
                                      <m:t>ℒ</m:t>
                                    </m:r>
                                  </m:num>
                                  <m:den>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den>
                                </m:f>
                              </m:oMath>
                            </m:oMathPara>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32384">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38514" t="-1149" r="-1351" b="-816092"/>
                          </a:stretch>
                        </a:blipFill>
                      </a:tcPr>
                    </a:tc>
                  </a:tr>
                  <a:tr h="514712">
                    <a:tc>
                      <a:txBody>
                        <a:bodyPr/>
                        <a:lstStyle/>
                        <a:p>
                          <a:endParaRPr lang="en-US"/>
                        </a:p>
                      </a:txBody>
                      <a:tcPr anchor="ctr">
                        <a:blipFill rotWithShape="0">
                          <a:blip r:embed="rId2"/>
                          <a:stretch>
                            <a:fillRect l="-224" t="-103529" r="-258072" b="-735294"/>
                          </a:stretch>
                        </a:blipFill>
                      </a:tcPr>
                    </a:tc>
                    <a:tc>
                      <a:txBody>
                        <a:bodyPr/>
                        <a:lstStyle/>
                        <a:p>
                          <a:endParaRPr lang="en-US"/>
                        </a:p>
                      </a:txBody>
                      <a:tcPr>
                        <a:blipFill rotWithShape="0">
                          <a:blip r:embed="rId2"/>
                          <a:stretch>
                            <a:fillRect l="-173256" t="-103529" r="-346124" b="-735294"/>
                          </a:stretch>
                        </a:blipFill>
                      </a:tcPr>
                    </a:tc>
                    <a:tc>
                      <a:txBody>
                        <a:bodyPr/>
                        <a:lstStyle/>
                        <a:p>
                          <a:endParaRPr lang="en-US"/>
                        </a:p>
                      </a:txBody>
                      <a:tcPr anchor="ctr">
                        <a:blipFill rotWithShape="0">
                          <a:blip r:embed="rId2"/>
                          <a:stretch>
                            <a:fillRect l="-238176" t="-103529"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24" t="-190110" r="-258072" b="-586813"/>
                          </a:stretch>
                        </a:blipFill>
                      </a:tcPr>
                    </a:tc>
                    <a:tc>
                      <a:txBody>
                        <a:bodyPr/>
                        <a:lstStyle/>
                        <a:p>
                          <a:endParaRPr lang="en-US"/>
                        </a:p>
                      </a:txBody>
                      <a:tcPr>
                        <a:blipFill rotWithShape="0">
                          <a:blip r:embed="rId2"/>
                          <a:stretch>
                            <a:fillRect l="-173256" t="-190110" r="-346124" b="-586813"/>
                          </a:stretch>
                        </a:blipFill>
                      </a:tcPr>
                    </a:tc>
                    <a:tc>
                      <a:txBody>
                        <a:bodyPr/>
                        <a:lstStyle/>
                        <a:p>
                          <a:endParaRPr lang="en-US"/>
                        </a:p>
                      </a:txBody>
                      <a:tcPr anchor="ctr">
                        <a:blipFill rotWithShape="0">
                          <a:blip r:embed="rId2"/>
                          <a:stretch>
                            <a:fillRect l="-238176" t="-190110" r="-201689" b="-586813"/>
                          </a:stretch>
                        </a:blipFill>
                      </a:tcPr>
                    </a:tc>
                    <a:tc>
                      <a:txBody>
                        <a:bodyPr/>
                        <a:lstStyle/>
                        <a:p>
                          <a:endParaRPr lang="en-US"/>
                        </a:p>
                      </a:txBody>
                      <a:tcPr anchor="ctr">
                        <a:blipFill rotWithShape="0">
                          <a:blip r:embed="rId2"/>
                          <a:stretch>
                            <a:fillRect l="-337037" t="-190110" r="-101010" b="-586813"/>
                          </a:stretch>
                        </a:blipFill>
                      </a:tcPr>
                    </a:tc>
                    <a:tc>
                      <a:txBody>
                        <a:bodyPr/>
                        <a:lstStyle/>
                        <a:p>
                          <a:endParaRPr lang="en-US"/>
                        </a:p>
                      </a:txBody>
                      <a:tcPr anchor="ctr">
                        <a:blipFill rotWithShape="0">
                          <a:blip r:embed="rId2"/>
                          <a:stretch>
                            <a:fillRect l="-438514" t="-190110" r="-1351" b="-586813"/>
                          </a:stretch>
                        </a:blipFill>
                      </a:tcPr>
                    </a:tc>
                  </a:tr>
                  <a:tr h="551246">
                    <a:tc>
                      <a:txBody>
                        <a:bodyPr/>
                        <a:lstStyle/>
                        <a:p>
                          <a:endParaRPr lang="en-US"/>
                        </a:p>
                      </a:txBody>
                      <a:tcPr anchor="ctr">
                        <a:blipFill rotWithShape="0">
                          <a:blip r:embed="rId2"/>
                          <a:stretch>
                            <a:fillRect l="-224" t="-293333" r="-258072" b="-493333"/>
                          </a:stretch>
                        </a:blipFill>
                      </a:tcPr>
                    </a:tc>
                    <a:tc>
                      <a:txBody>
                        <a:bodyPr/>
                        <a:lstStyle/>
                        <a:p>
                          <a:endParaRPr lang="en-US"/>
                        </a:p>
                      </a:txBody>
                      <a:tcPr>
                        <a:blipFill rotWithShape="0">
                          <a:blip r:embed="rId2"/>
                          <a:stretch>
                            <a:fillRect l="-173256" t="-293333" r="-346124" b="-493333"/>
                          </a:stretch>
                        </a:blipFill>
                      </a:tcPr>
                    </a:tc>
                    <a:tc>
                      <a:txBody>
                        <a:bodyPr/>
                        <a:lstStyle/>
                        <a:p>
                          <a:endParaRPr lang="en-US"/>
                        </a:p>
                      </a:txBody>
                      <a:tcPr anchor="ctr">
                        <a:blipFill rotWithShape="0">
                          <a:blip r:embed="rId2"/>
                          <a:stretch>
                            <a:fillRect l="-238176" t="-293333" r="-201689" b="-49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38514" t="-293333" r="-1351" b="-493333"/>
                          </a:stretch>
                        </a:blipFill>
                      </a:tcPr>
                    </a:tc>
                  </a:tr>
                  <a:tr h="633993">
                    <a:tc>
                      <a:txBody>
                        <a:bodyPr/>
                        <a:lstStyle/>
                        <a:p>
                          <a:endParaRPr lang="en-US"/>
                        </a:p>
                      </a:txBody>
                      <a:tcPr anchor="ctr">
                        <a:blipFill rotWithShape="0">
                          <a:blip r:embed="rId2"/>
                          <a:stretch>
                            <a:fillRect l="-224" t="-340385" r="-258072" b="-326923"/>
                          </a:stretch>
                        </a:blipFill>
                      </a:tcPr>
                    </a:tc>
                    <a:tc>
                      <a:txBody>
                        <a:bodyPr/>
                        <a:lstStyle/>
                        <a:p>
                          <a:endParaRPr lang="en-US"/>
                        </a:p>
                      </a:txBody>
                      <a:tcPr>
                        <a:blipFill rotWithShape="0">
                          <a:blip r:embed="rId2"/>
                          <a:stretch>
                            <a:fillRect l="-173256" t="-340385" r="-346124" b="-326923"/>
                          </a:stretch>
                        </a:blipFill>
                      </a:tcPr>
                    </a:tc>
                    <a:tc>
                      <a:txBody>
                        <a:bodyPr/>
                        <a:lstStyle/>
                        <a:p>
                          <a:endParaRPr lang="en-US"/>
                        </a:p>
                      </a:txBody>
                      <a:tcPr anchor="ctr">
                        <a:blipFill rotWithShape="0">
                          <a:blip r:embed="rId2"/>
                          <a:stretch>
                            <a:fillRect l="-238176" t="-340385" r="-201689" b="-326923"/>
                          </a:stretch>
                        </a:blipFill>
                      </a:tcPr>
                    </a:tc>
                    <a:tc>
                      <a:txBody>
                        <a:bodyPr/>
                        <a:lstStyle/>
                        <a:p>
                          <a:endParaRPr lang="en-US"/>
                        </a:p>
                      </a:txBody>
                      <a:tcPr anchor="ctr">
                        <a:blipFill rotWithShape="0">
                          <a:blip r:embed="rId2"/>
                          <a:stretch>
                            <a:fillRect l="-337037" t="-340385" r="-101010" b="-326923"/>
                          </a:stretch>
                        </a:blipFill>
                      </a:tcPr>
                    </a:tc>
                    <a:tc>
                      <a:txBody>
                        <a:bodyPr/>
                        <a:lstStyle/>
                        <a:p>
                          <a:endParaRPr lang="en-US"/>
                        </a:p>
                      </a:txBody>
                      <a:tcPr anchor="ctr">
                        <a:blipFill rotWithShape="0">
                          <a:blip r:embed="rId2"/>
                          <a:stretch>
                            <a:fillRect l="-438514" t="-340385" r="-1351" b="-326923"/>
                          </a:stretch>
                        </a:blipFill>
                      </a:tcPr>
                    </a:tc>
                  </a:tr>
                  <a:tr h="726313">
                    <a:tc>
                      <a:txBody>
                        <a:bodyPr/>
                        <a:lstStyle/>
                        <a:p>
                          <a:endParaRPr lang="en-US"/>
                        </a:p>
                      </a:txBody>
                      <a:tcPr anchor="ctr">
                        <a:blipFill rotWithShape="0">
                          <a:blip r:embed="rId2"/>
                          <a:stretch>
                            <a:fillRect l="-224" t="-381667" r="-258072" b="-183333"/>
                          </a:stretch>
                        </a:blipFill>
                      </a:tcPr>
                    </a:tc>
                    <a:tc>
                      <a:txBody>
                        <a:bodyPr/>
                        <a:lstStyle/>
                        <a:p>
                          <a:endParaRPr lang="en-US"/>
                        </a:p>
                      </a:txBody>
                      <a:tcPr>
                        <a:blipFill rotWithShape="0">
                          <a:blip r:embed="rId2"/>
                          <a:stretch>
                            <a:fillRect l="-173256" t="-381667" r="-346124" b="-183333"/>
                          </a:stretch>
                        </a:blipFill>
                      </a:tcPr>
                    </a:tc>
                    <a:tc>
                      <a:txBody>
                        <a:bodyPr/>
                        <a:lstStyle/>
                        <a:p>
                          <a:endParaRPr lang="en-US"/>
                        </a:p>
                      </a:txBody>
                      <a:tcPr anchor="ctr">
                        <a:blipFill rotWithShape="0">
                          <a:blip r:embed="rId2"/>
                          <a:stretch>
                            <a:fillRect l="-238176" t="-381667" r="-201689" b="-183333"/>
                          </a:stretch>
                        </a:blipFill>
                      </a:tcPr>
                    </a:tc>
                    <a:tc>
                      <a:txBody>
                        <a:bodyPr/>
                        <a:lstStyle/>
                        <a:p>
                          <a:endParaRPr lang="en-US"/>
                        </a:p>
                      </a:txBody>
                      <a:tcPr anchor="ctr">
                        <a:blipFill rotWithShape="0">
                          <a:blip r:embed="rId2"/>
                          <a:stretch>
                            <a:fillRect l="-337037" t="-381667" r="-101010" b="-183333"/>
                          </a:stretch>
                        </a:blipFill>
                      </a:tcPr>
                    </a:tc>
                    <a:tc>
                      <a:txBody>
                        <a:bodyPr/>
                        <a:lstStyle/>
                        <a:p>
                          <a:endParaRPr lang="en-US"/>
                        </a:p>
                      </a:txBody>
                      <a:tcPr anchor="ctr">
                        <a:blipFill rotWithShape="0">
                          <a:blip r:embed="rId2"/>
                          <a:stretch>
                            <a:fillRect l="-438514" t="-381667" r="-1351" b="-183333"/>
                          </a:stretch>
                        </a:blipFill>
                      </a:tcPr>
                    </a:tc>
                  </a:tr>
                  <a:tr h="552234">
                    <a:tc>
                      <a:txBody>
                        <a:bodyPr/>
                        <a:lstStyle/>
                        <a:p>
                          <a:endParaRPr lang="en-US"/>
                        </a:p>
                      </a:txBody>
                      <a:tcPr anchor="ctr">
                        <a:blipFill rotWithShape="0">
                          <a:blip r:embed="rId2"/>
                          <a:stretch>
                            <a:fillRect l="-224" t="-642222" r="-258072" b="-144444"/>
                          </a:stretch>
                        </a:blipFill>
                      </a:tcPr>
                    </a:tc>
                    <a:tc>
                      <a:txBody>
                        <a:bodyPr/>
                        <a:lstStyle/>
                        <a:p>
                          <a:endParaRPr lang="en-US"/>
                        </a:p>
                      </a:txBody>
                      <a:tcPr>
                        <a:blipFill rotWithShape="0">
                          <a:blip r:embed="rId2"/>
                          <a:stretch>
                            <a:fillRect l="-173256" t="-642222" r="-346124" b="-144444"/>
                          </a:stretch>
                        </a:blipFill>
                      </a:tcPr>
                    </a:tc>
                    <a:tc>
                      <a:txBody>
                        <a:bodyPr/>
                        <a:lstStyle/>
                        <a:p>
                          <a:endParaRPr lang="en-US"/>
                        </a:p>
                      </a:txBody>
                      <a:tcPr anchor="ctr">
                        <a:blipFill rotWithShape="0">
                          <a:blip r:embed="rId2"/>
                          <a:stretch>
                            <a:fillRect l="-238176" t="-642222" r="-201689" b="-144444"/>
                          </a:stretch>
                        </a:blipFill>
                      </a:tcPr>
                    </a:tc>
                    <a:tc>
                      <a:txBody>
                        <a:bodyPr/>
                        <a:lstStyle/>
                        <a:p>
                          <a:endParaRPr lang="en-US"/>
                        </a:p>
                      </a:txBody>
                      <a:tcPr anchor="ctr">
                        <a:blipFill rotWithShape="0">
                          <a:blip r:embed="rId2"/>
                          <a:stretch>
                            <a:fillRect l="-337037" t="-642222" r="-101010" b="-144444"/>
                          </a:stretch>
                        </a:blipFill>
                      </a:tcPr>
                    </a:tc>
                    <a:tc>
                      <a:txBody>
                        <a:bodyPr/>
                        <a:lstStyle/>
                        <a:p>
                          <a:endParaRPr lang="en-US"/>
                        </a:p>
                      </a:txBody>
                      <a:tcPr anchor="ctr">
                        <a:blipFill rotWithShape="0">
                          <a:blip r:embed="rId2"/>
                          <a:stretch>
                            <a:fillRect l="-438514" t="-642222" r="-1351" b="-144444"/>
                          </a:stretch>
                        </a:blipFill>
                      </a:tcPr>
                    </a:tc>
                  </a:tr>
                  <a:tr h="777367">
                    <a:tc>
                      <a:txBody>
                        <a:bodyPr/>
                        <a:lstStyle/>
                        <a:p>
                          <a:endParaRPr lang="en-US"/>
                        </a:p>
                      </a:txBody>
                      <a:tcPr anchor="ctr">
                        <a:blipFill rotWithShape="0">
                          <a:blip r:embed="rId2"/>
                          <a:stretch>
                            <a:fillRect l="-224" t="-521875" r="-258072" b="-1563"/>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37037" t="-521875" r="-101010" b="-15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
        <p:nvSpPr>
          <p:cNvPr id="3" name="Down Arrow 2"/>
          <p:cNvSpPr/>
          <p:nvPr/>
        </p:nvSpPr>
        <p:spPr>
          <a:xfrm>
            <a:off x="10880035" y="1605144"/>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9154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Backward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72</a:t>
            </a:fld>
            <a:endParaRPr lang="en-US"/>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8FBBDC90-4B54-8A4B-8548-F65537961E0C}" type="mathplaceholder">
                                  <a:rPr lang="en-US" sz="1400" i="1" smtClean="0">
                                    <a:latin typeface="Cambria Math" charset="0"/>
                                  </a:rPr>
                                  <a:t>Type equation here.</a:t>
                                </a:fld>
                              </m:oMath>
                            </m:oMathPara>
                          </a14:m>
                          <a:endParaRPr lang="en-US" sz="1400" dirty="0"/>
                        </a:p>
                      </a:txBody>
                      <a:tcPr anchor="ctr"/>
                    </a:tc>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206" t="-102353" r="-176289" b="-716471"/>
                          </a:stretch>
                        </a:blipFill>
                      </a:tcPr>
                    </a:tc>
                    <a:tc>
                      <a:txBody>
                        <a:bodyPr/>
                        <a:lstStyle/>
                        <a:p>
                          <a:endParaRPr lang="en-US"/>
                        </a:p>
                      </a:txBody>
                      <a:tcPr>
                        <a:blipFill rotWithShape="0">
                          <a:blip r:embed="rId2"/>
                          <a:stretch>
                            <a:fillRect l="-188372" t="-102353" r="-231395" b="-716471"/>
                          </a:stretch>
                        </a:blipFill>
                      </a:tcPr>
                    </a:tc>
                    <a:tc>
                      <a:txBody>
                        <a:bodyPr/>
                        <a:lstStyle/>
                        <a:p>
                          <a:endParaRPr lang="en-US"/>
                        </a:p>
                      </a:txBody>
                      <a:tcPr anchor="ctr">
                        <a:blipFill rotWithShape="0">
                          <a:blip r:embed="rId2"/>
                          <a:stretch>
                            <a:fillRect l="-251351" t="-102353" r="-101689" b="-71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06" t="-191111" r="-176289" b="-576667"/>
                          </a:stretch>
                        </a:blipFill>
                      </a:tcPr>
                    </a:tc>
                    <a:tc>
                      <a:txBody>
                        <a:bodyPr/>
                        <a:lstStyle/>
                        <a:p>
                          <a:endParaRPr lang="en-US"/>
                        </a:p>
                      </a:txBody>
                      <a:tcPr>
                        <a:blipFill rotWithShape="0">
                          <a:blip r:embed="rId2"/>
                          <a:stretch>
                            <a:fillRect l="-188372" t="-191111" r="-231395" b="-576667"/>
                          </a:stretch>
                        </a:blipFill>
                      </a:tcPr>
                    </a:tc>
                    <a:tc>
                      <a:txBody>
                        <a:bodyPr/>
                        <a:lstStyle/>
                        <a:p>
                          <a:endParaRPr lang="en-US"/>
                        </a:p>
                      </a:txBody>
                      <a:tcPr anchor="ctr">
                        <a:blipFill rotWithShape="0">
                          <a:blip r:embed="rId2"/>
                          <a:stretch>
                            <a:fillRect l="-251351" t="-191111" r="-101689" b="-576667"/>
                          </a:stretch>
                        </a:blipFill>
                      </a:tcPr>
                    </a:tc>
                    <a:tc>
                      <a:txBody>
                        <a:bodyPr/>
                        <a:lstStyle/>
                        <a:p>
                          <a:endParaRPr lang="en-US"/>
                        </a:p>
                      </a:txBody>
                      <a:tcPr anchor="ctr">
                        <a:blipFill rotWithShape="0">
                          <a:blip r:embed="rId2"/>
                          <a:stretch>
                            <a:fillRect l="-350168" t="-191111" r="-1347" b="-576667"/>
                          </a:stretch>
                        </a:blipFill>
                      </a:tcPr>
                    </a:tc>
                  </a:tr>
                  <a:tr h="551246">
                    <a:tc>
                      <a:txBody>
                        <a:bodyPr/>
                        <a:lstStyle/>
                        <a:p>
                          <a:endParaRPr lang="en-US"/>
                        </a:p>
                      </a:txBody>
                      <a:tcPr anchor="ctr">
                        <a:blipFill rotWithShape="0">
                          <a:blip r:embed="rId2"/>
                          <a:stretch>
                            <a:fillRect l="-206" t="-287912" r="-176289" b="-470330"/>
                          </a:stretch>
                        </a:blipFill>
                      </a:tcPr>
                    </a:tc>
                    <a:tc>
                      <a:txBody>
                        <a:bodyPr/>
                        <a:lstStyle/>
                        <a:p>
                          <a:endParaRPr lang="en-US"/>
                        </a:p>
                      </a:txBody>
                      <a:tcPr>
                        <a:blipFill rotWithShape="0">
                          <a:blip r:embed="rId2"/>
                          <a:stretch>
                            <a:fillRect l="-188372" t="-287912" r="-231395" b="-470330"/>
                          </a:stretch>
                        </a:blipFill>
                      </a:tcPr>
                    </a:tc>
                    <a:tc>
                      <a:txBody>
                        <a:bodyPr/>
                        <a:lstStyle/>
                        <a:p>
                          <a:endParaRPr lang="en-US"/>
                        </a:p>
                      </a:txBody>
                      <a:tcPr anchor="ctr">
                        <a:blipFill rotWithShape="0">
                          <a:blip r:embed="rId2"/>
                          <a:stretch>
                            <a:fillRect l="-251351" t="-287912" r="-101689" b="-47033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nchor="ctr">
                        <a:blipFill rotWithShape="0">
                          <a:blip r:embed="rId2"/>
                          <a:stretch>
                            <a:fillRect l="-206" t="-339423" r="-176289" b="-311538"/>
                          </a:stretch>
                        </a:blipFill>
                      </a:tcPr>
                    </a:tc>
                    <a:tc>
                      <a:txBody>
                        <a:bodyPr/>
                        <a:lstStyle/>
                        <a:p>
                          <a:endParaRPr lang="en-US"/>
                        </a:p>
                      </a:txBody>
                      <a:tcPr>
                        <a:blipFill rotWithShape="0">
                          <a:blip r:embed="rId2"/>
                          <a:stretch>
                            <a:fillRect l="-188372" t="-339423" r="-231395" b="-311538"/>
                          </a:stretch>
                        </a:blipFill>
                      </a:tcPr>
                    </a:tc>
                    <a:tc>
                      <a:txBody>
                        <a:bodyPr/>
                        <a:lstStyle/>
                        <a:p>
                          <a:endParaRPr lang="en-US"/>
                        </a:p>
                      </a:txBody>
                      <a:tcPr anchor="ctr">
                        <a:blipFill rotWithShape="0">
                          <a:blip r:embed="rId2"/>
                          <a:stretch>
                            <a:fillRect l="-251351" t="-339423" r="-101689" b="-311538"/>
                          </a:stretch>
                        </a:blipFill>
                      </a:tcPr>
                    </a:tc>
                    <a:tc>
                      <a:txBody>
                        <a:bodyPr/>
                        <a:lstStyle/>
                        <a:p>
                          <a:endParaRPr lang="en-US"/>
                        </a:p>
                      </a:txBody>
                      <a:tcPr anchor="ctr">
                        <a:blipFill rotWithShape="0">
                          <a:blip r:embed="rId2"/>
                          <a:stretch>
                            <a:fillRect l="-350168" t="-339423" r="-1347" b="-311538"/>
                          </a:stretch>
                        </a:blipFill>
                      </a:tcPr>
                    </a:tc>
                  </a:tr>
                  <a:tr h="551246">
                    <a:tc>
                      <a:txBody>
                        <a:bodyPr/>
                        <a:lstStyle/>
                        <a:p>
                          <a:endParaRPr lang="en-US"/>
                        </a:p>
                      </a:txBody>
                      <a:tcPr anchor="ctr">
                        <a:blipFill rotWithShape="0">
                          <a:blip r:embed="rId2"/>
                          <a:stretch>
                            <a:fillRect l="-206" t="-502198" r="-176289" b="-256044"/>
                          </a:stretch>
                        </a:blipFill>
                      </a:tcPr>
                    </a:tc>
                    <a:tc>
                      <a:txBody>
                        <a:bodyPr/>
                        <a:lstStyle/>
                        <a:p>
                          <a:endParaRPr lang="en-US"/>
                        </a:p>
                      </a:txBody>
                      <a:tcPr>
                        <a:blipFill rotWithShape="0">
                          <a:blip r:embed="rId2"/>
                          <a:stretch>
                            <a:fillRect l="-188372" t="-502198" r="-231395" b="-256044"/>
                          </a:stretch>
                        </a:blipFill>
                      </a:tcPr>
                    </a:tc>
                    <a:tc>
                      <a:txBody>
                        <a:bodyPr/>
                        <a:lstStyle/>
                        <a:p>
                          <a:endParaRPr lang="en-US"/>
                        </a:p>
                      </a:txBody>
                      <a:tcPr anchor="ctr">
                        <a:blipFill rotWithShape="0">
                          <a:blip r:embed="rId2"/>
                          <a:stretch>
                            <a:fillRect l="-251351" t="-502198" r="-101689" b="-256044"/>
                          </a:stretch>
                        </a:blipFill>
                      </a:tcPr>
                    </a:tc>
                    <a:tc>
                      <a:txBody>
                        <a:bodyPr/>
                        <a:lstStyle/>
                        <a:p>
                          <a:endParaRPr lang="en-US"/>
                        </a:p>
                      </a:txBody>
                      <a:tcPr anchor="ctr">
                        <a:blipFill rotWithShape="0">
                          <a:blip r:embed="rId2"/>
                          <a:stretch>
                            <a:fillRect l="-350168" t="-502198" r="-1347" b="-256044"/>
                          </a:stretch>
                        </a:blipFill>
                      </a:tcPr>
                    </a:tc>
                  </a:tr>
                  <a:tr h="552234">
                    <a:tc>
                      <a:txBody>
                        <a:bodyPr/>
                        <a:lstStyle/>
                        <a:p>
                          <a:endParaRPr lang="en-US"/>
                        </a:p>
                      </a:txBody>
                      <a:tcPr anchor="ctr">
                        <a:blipFill rotWithShape="0">
                          <a:blip r:embed="rId2"/>
                          <a:stretch>
                            <a:fillRect l="-206" t="-608889" r="-176289" b="-158889"/>
                          </a:stretch>
                        </a:blipFill>
                      </a:tcPr>
                    </a:tc>
                    <a:tc>
                      <a:txBody>
                        <a:bodyPr/>
                        <a:lstStyle/>
                        <a:p>
                          <a:endParaRPr lang="en-US"/>
                        </a:p>
                      </a:txBody>
                      <a:tcPr>
                        <a:blipFill rotWithShape="0">
                          <a:blip r:embed="rId2"/>
                          <a:stretch>
                            <a:fillRect l="-188372" t="-608889" r="-231395" b="-158889"/>
                          </a:stretch>
                        </a:blipFill>
                      </a:tcPr>
                    </a:tc>
                    <a:tc>
                      <a:txBody>
                        <a:bodyPr/>
                        <a:lstStyle/>
                        <a:p>
                          <a:endParaRPr lang="en-US"/>
                        </a:p>
                      </a:txBody>
                      <a:tcPr anchor="ctr">
                        <a:blipFill rotWithShape="0">
                          <a:blip r:embed="rId2"/>
                          <a:stretch>
                            <a:fillRect l="-251351" t="-608889" r="-101689" b="-158889"/>
                          </a:stretch>
                        </a:blipFill>
                      </a:tcPr>
                    </a:tc>
                    <a:tc>
                      <a:txBody>
                        <a:bodyPr/>
                        <a:lstStyle/>
                        <a:p>
                          <a:endParaRPr lang="en-US"/>
                        </a:p>
                      </a:txBody>
                      <a:tcPr anchor="ctr">
                        <a:blipFill rotWithShape="0">
                          <a:blip r:embed="rId2"/>
                          <a:stretch>
                            <a:fillRect l="-350168" t="-608889" r="-1347" b="-158889"/>
                          </a:stretch>
                        </a:blipFill>
                      </a:tcPr>
                    </a:tc>
                  </a:tr>
                  <a:tr h="777367">
                    <a:tc>
                      <a:txBody>
                        <a:bodyPr/>
                        <a:lstStyle/>
                        <a:p>
                          <a:endParaRPr lang="en-US"/>
                        </a:p>
                      </a:txBody>
                      <a:tcPr anchor="ctr">
                        <a:blipFill rotWithShape="0">
                          <a:blip r:embed="rId2"/>
                          <a:stretch>
                            <a:fillRect l="-206" t="-498438" r="-176289" b="-11719"/>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50168" t="-498438" r="-1347" b="-11719"/>
                          </a:stretch>
                        </a:blipFill>
                      </a:tcPr>
                    </a:tc>
                  </a:tr>
                </a:tbl>
              </a:graphicData>
            </a:graphic>
          </p:graphicFrame>
        </mc:Fallback>
      </mc:AlternateContent>
      <p:sp>
        <p:nvSpPr>
          <p:cNvPr id="6" name="Down Arrow 5"/>
          <p:cNvSpPr/>
          <p:nvPr/>
        </p:nvSpPr>
        <p:spPr>
          <a:xfrm flipV="1">
            <a:off x="10877857" y="1334784"/>
            <a:ext cx="742122" cy="3962400"/>
          </a:xfrm>
          <a:prstGeom prst="downArrow">
            <a:avLst/>
          </a:prstGeom>
          <a:gradFill>
            <a:gsLst>
              <a:gs pos="0">
                <a:schemeClr val="tx1">
                  <a:lumMod val="75000"/>
                  <a:lumOff val="25000"/>
                </a:schemeClr>
              </a:gs>
              <a:gs pos="100000">
                <a:schemeClr val="bg1">
                  <a:lumMod val="75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8724446" y="3085152"/>
            <a:ext cx="3480638" cy="461665"/>
          </a:xfrm>
          <a:prstGeom prst="rect">
            <a:avLst/>
          </a:prstGeom>
          <a:noFill/>
        </p:spPr>
        <p:txBody>
          <a:bodyPr wrap="square" rtlCol="0">
            <a:spAutoFit/>
          </a:bodyPr>
          <a:lstStyle/>
          <a:p>
            <a:pPr algn="ctr"/>
            <a:r>
              <a:rPr lang="en-US" sz="2400" dirty="0" smtClean="0">
                <a:latin typeface="Karla" charset="0"/>
                <a:ea typeface="Karla" charset="0"/>
                <a:cs typeface="Karla" charset="0"/>
              </a:rPr>
              <a:t>Store all </a:t>
            </a:r>
            <a:r>
              <a:rPr lang="en-US" sz="2400" smtClean="0">
                <a:latin typeface="Karla" charset="0"/>
                <a:ea typeface="Karla" charset="0"/>
                <a:cs typeface="Karla" charset="0"/>
              </a:rPr>
              <a:t>these values</a:t>
            </a:r>
            <a:endParaRPr lang="en-US" sz="2400">
              <a:latin typeface="Karla" charset="0"/>
              <a:ea typeface="Karla" charset="0"/>
              <a:cs typeface="Karla" charset="0"/>
            </a:endParaRPr>
          </a:p>
        </p:txBody>
      </p:sp>
      <p:sp>
        <p:nvSpPr>
          <p:cNvPr id="7" name="Down Arrow 6"/>
          <p:cNvSpPr/>
          <p:nvPr/>
        </p:nvSpPr>
        <p:spPr>
          <a:xfrm>
            <a:off x="9548490" y="1428629"/>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341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Logistic Regression addresses the problem of estimating a probability,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 </a:t>
                </a:r>
                <a:r>
                  <a:rPr lang="en-US" dirty="0" smtClean="0"/>
                  <a:t>given an input </a:t>
                </a:r>
                <a:r>
                  <a:rPr lang="en-US" i="1" dirty="0" smtClean="0">
                    <a:latin typeface="Cambria Math" charset="0"/>
                    <a:ea typeface="Cambria Math" charset="0"/>
                    <a:cs typeface="Cambria Math" charset="0"/>
                  </a:rPr>
                  <a:t>X</a:t>
                </a:r>
                <a:r>
                  <a:rPr lang="en-US" dirty="0" smtClean="0"/>
                  <a:t>. </a:t>
                </a:r>
                <a:r>
                  <a:rPr lang="en-US" dirty="0"/>
                  <a:t>The logistic regression model uses a function, called the </a:t>
                </a:r>
                <a:r>
                  <a:rPr lang="en-US" b="1" i="1" dirty="0"/>
                  <a:t>logistic </a:t>
                </a:r>
                <a:r>
                  <a:rPr lang="en-US" dirty="0"/>
                  <a:t>function, to model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358"/>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545771" y="3971073"/>
            <a:ext cx="8636000" cy="1079500"/>
          </a:xfrm>
          <a:prstGeom prst="rect">
            <a:avLst/>
          </a:prstGeom>
        </p:spPr>
      </p:pic>
      <p:sp>
        <p:nvSpPr>
          <p:cNvPr id="4" name="Slide Number Placeholder 3"/>
          <p:cNvSpPr>
            <a:spLocks noGrp="1"/>
          </p:cNvSpPr>
          <p:nvPr>
            <p:ph type="sldNum" sz="quarter" idx="12"/>
          </p:nvPr>
        </p:nvSpPr>
        <p:spPr/>
        <p:txBody>
          <a:bodyPr/>
          <a:lstStyle/>
          <a:p>
            <a:fld id="{74FD6AAA-7C75-FB4B-8EA1-06B22787237D}" type="slidenum">
              <a:rPr lang="en-US" smtClean="0"/>
              <a:t>8</a:t>
            </a:fld>
            <a:endParaRPr lang="en-US"/>
          </a:p>
        </p:txBody>
      </p:sp>
    </p:spTree>
    <p:extLst>
      <p:ext uri="{BB962C8B-B14F-4D97-AF65-F5344CB8AC3E}">
        <p14:creationId xmlns:p14="http://schemas.microsoft.com/office/powerpoint/2010/main" val="18588446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574814" cy="2111143"/>
              </a:xfrm>
            </p:spPr>
            <p:txBody>
              <a:bodyPr/>
              <a:lstStyle/>
              <a:p>
                <a:pPr>
                  <a:spcAft>
                    <a:spcPts val="1200"/>
                  </a:spcAft>
                </a:pPr>
                <a:r>
                  <a:rPr lang="en-US" sz="2400" dirty="0" smtClean="0"/>
                  <a:t>As a result the model will predict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oMath>
                </a14:m>
                <a:r>
                  <a:rPr lang="en-US" sz="2400" dirty="0"/>
                  <a:t> with an </a:t>
                </a:r>
                <a14:m>
                  <m:oMath xmlns:m="http://schemas.openxmlformats.org/officeDocument/2006/math">
                    <m:r>
                      <a:rPr lang="en-US" sz="2400" b="0" i="1" smtClean="0">
                        <a:latin typeface="Cambria Math" charset="0"/>
                      </a:rPr>
                      <m:t>𝑆</m:t>
                    </m:r>
                  </m:oMath>
                </a14:m>
                <a:r>
                  <a:rPr lang="en-US" sz="2400" dirty="0"/>
                  <a:t>-shaped curve, which is the general shape of the logistic function. </a:t>
                </a:r>
              </a:p>
              <a:p>
                <a:pPr>
                  <a:spcAft>
                    <a:spcPts val="1200"/>
                  </a:spcAft>
                </a:pPr>
                <a14:m>
                  <m:oMath xmlns:m="http://schemas.openxmlformats.org/officeDocument/2006/math">
                    <m:sSub>
                      <m:sSubPr>
                        <m:ctrlPr>
                          <a:rPr lang="en-US" sz="2400" i="1" smtClean="0">
                            <a:latin typeface="Cambria Math" charset="0"/>
                            <a:ea typeface="Cambria Math" charset="0"/>
                            <a:cs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shifts the curve right or </a:t>
                </a:r>
                <a:r>
                  <a:rPr lang="en-US" sz="2400" dirty="0" smtClean="0"/>
                  <a:t>left by </a:t>
                </a:r>
                <a14:m>
                  <m:oMath xmlns:m="http://schemas.openxmlformats.org/officeDocument/2006/math">
                    <m:r>
                      <m:rPr>
                        <m:sty m:val="p"/>
                      </m:rPr>
                      <a:rPr lang="en-US" b="0" i="0" smtClean="0">
                        <a:latin typeface="Cambria Math" charset="0"/>
                        <a:ea typeface="Cambria Math" charset="0"/>
                        <a:cs typeface="Cambria Math" charset="0"/>
                      </a:rPr>
                      <m:t>c</m:t>
                    </m:r>
                    <m:r>
                      <a:rPr lang="en-US" b="0" i="0"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num>
                      <m:den>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sz="2400" dirty="0" smtClean="0"/>
                  <a:t>.</a:t>
                </a:r>
                <a:endParaRPr lang="en-US" sz="2400" dirty="0"/>
              </a:p>
              <a:p>
                <a:pPr>
                  <a:spcAft>
                    <a:spcPts val="1200"/>
                  </a:spcAft>
                </a:pP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controls </a:t>
                </a:r>
                <a:r>
                  <a:rPr lang="en-US" sz="2400" dirty="0">
                    <a:latin typeface="Karla" charset="0"/>
                    <a:ea typeface="Karla" charset="0"/>
                    <a:cs typeface="Karla" charset="0"/>
                  </a:rPr>
                  <a:t>how steep the </a:t>
                </a:r>
                <a14:m>
                  <m:oMath xmlns:m="http://schemas.openxmlformats.org/officeDocument/2006/math">
                    <m:r>
                      <a:rPr lang="en-US" sz="2400" i="1">
                        <a:latin typeface="Karla" charset="0"/>
                        <a:ea typeface="Karla" charset="0"/>
                        <a:cs typeface="Karla" charset="0"/>
                      </a:rPr>
                      <m:t>𝑆</m:t>
                    </m:r>
                  </m:oMath>
                </a14:m>
                <a:r>
                  <a:rPr lang="en-US" sz="2400" dirty="0">
                    <a:latin typeface="Karla" charset="0"/>
                    <a:ea typeface="Karla" charset="0"/>
                    <a:cs typeface="Karla" charset="0"/>
                  </a:rPr>
                  <a:t>-shaped curve </a:t>
                </a:r>
                <a:r>
                  <a:rPr lang="en-US" sz="2400" dirty="0" smtClean="0">
                    <a:latin typeface="Karla" charset="0"/>
                    <a:ea typeface="Karla" charset="0"/>
                    <a:cs typeface="Karla" charset="0"/>
                  </a:rPr>
                  <a:t>is distance from </a:t>
                </a:r>
                <a:r>
                  <a:rPr lang="en-US" sz="2400" dirty="0">
                    <a:latin typeface="Karla" charset="0"/>
                    <a:ea typeface="Karla" charset="0"/>
                    <a:cs typeface="Karla" charset="0"/>
                  </a:rPr>
                  <a:t>½ to ~1 or ½\ to ~0 to ½ is  </a:t>
                </a:r>
                <a14:m>
                  <m:oMath xmlns:m="http://schemas.openxmlformats.org/officeDocument/2006/math">
                    <m:f>
                      <m:fPr>
                        <m:ctrlPr>
                          <a:rPr lang="en-US" sz="2400" i="1">
                            <a:latin typeface="Cambria Math" charset="0"/>
                            <a:ea typeface="Karla" charset="0"/>
                            <a:cs typeface="Karla" charset="0"/>
                          </a:rPr>
                        </m:ctrlPr>
                      </m:fPr>
                      <m:num>
                        <m:r>
                          <a:rPr lang="en-US" sz="2400" i="1">
                            <a:latin typeface="Cambria Math" charset="0"/>
                            <a:ea typeface="Karla" charset="0"/>
                            <a:cs typeface="Karla" charset="0"/>
                          </a:rPr>
                          <m:t>2</m:t>
                        </m:r>
                      </m:num>
                      <m:den>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den>
                    </m:f>
                  </m:oMath>
                </a14:m>
                <a:r>
                  <a:rPr lang="en-US" sz="2400" dirty="0">
                    <a:latin typeface="Karla" charset="0"/>
                    <a:ea typeface="Karla" charset="0"/>
                    <a:cs typeface="Karla" charset="0"/>
                  </a:rPr>
                  <a:t> </a:t>
                </a:r>
                <a:endParaRPr lang="en-US" sz="2400" dirty="0">
                  <a:latin typeface="Karla" charset="0"/>
                  <a:ea typeface="Karla" charset="0"/>
                  <a:cs typeface="Karla" charset="0"/>
                </a:endParaRPr>
              </a:p>
              <a:p>
                <a:pPr>
                  <a:spcAft>
                    <a:spcPts val="1200"/>
                  </a:spcAft>
                </a:pPr>
                <a:endParaRPr lang="en-US" sz="2400" dirty="0"/>
              </a:p>
              <a:p>
                <a:pPr>
                  <a:spcAft>
                    <a:spcPts val="1200"/>
                  </a:spcAft>
                </a:pPr>
                <a:r>
                  <a:rPr lang="en-US" sz="2400" dirty="0"/>
                  <a:t>Note: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positive, then the predicted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goes from zero for small values of </a:t>
                </a:r>
                <a14:m>
                  <m:oMath xmlns:m="http://schemas.openxmlformats.org/officeDocument/2006/math">
                    <m:r>
                      <a:rPr lang="en-US" sz="2400" b="0" i="1" smtClean="0">
                        <a:latin typeface="Cambria Math" charset="0"/>
                      </a:rPr>
                      <m:t>𝑋</m:t>
                    </m:r>
                    <m:r>
                      <a:rPr lang="en-US" sz="2400" i="1">
                        <a:latin typeface="Cambria Math" charset="0"/>
                      </a:rPr>
                      <m:t> </m:t>
                    </m:r>
                  </m:oMath>
                </a14:m>
                <a:r>
                  <a:rPr lang="en-US" sz="2400" dirty="0"/>
                  <a:t>to one for large values of </a:t>
                </a:r>
                <a14:m>
                  <m:oMath xmlns:m="http://schemas.openxmlformats.org/officeDocument/2006/math">
                    <m:r>
                      <a:rPr lang="en-US" sz="2400" i="1">
                        <a:latin typeface="Cambria Math" charset="0"/>
                      </a:rPr>
                      <m:t>𝑋</m:t>
                    </m:r>
                  </m:oMath>
                </a14:m>
                <a:r>
                  <a:rPr lang="en-US" sz="2400" dirty="0"/>
                  <a:t> and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negative, then has the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opposite association.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74814" cy="2111143"/>
              </a:xfrm>
              <a:blipFill rotWithShape="0">
                <a:blip r:embed="rId3"/>
                <a:stretch>
                  <a:fillRect l="-923" t="-2305" r="-577" b="-1585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4FD6AAA-7C75-FB4B-8EA1-06B22787237D}" type="slidenum">
              <a:rPr lang="en-US" smtClean="0"/>
              <a:t>9</a:t>
            </a:fld>
            <a:endParaRPr lang="en-US"/>
          </a:p>
        </p:txBody>
      </p:sp>
    </p:spTree>
    <p:extLst>
      <p:ext uri="{BB962C8B-B14F-4D97-AF65-F5344CB8AC3E}">
        <p14:creationId xmlns:p14="http://schemas.microsoft.com/office/powerpoint/2010/main" val="10709116"/>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21096</TotalTime>
  <Words>6992</Words>
  <Application>Microsoft Macintosh PowerPoint</Application>
  <PresentationFormat>Widescreen</PresentationFormat>
  <Paragraphs>883</Paragraphs>
  <Slides>72</Slides>
  <Notes>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2" baseType="lpstr">
      <vt:lpstr>Calibri</vt:lpstr>
      <vt:lpstr>Cambria Math</vt:lpstr>
      <vt:lpstr>Courier New</vt:lpstr>
      <vt:lpstr>Karla</vt:lpstr>
      <vt:lpstr>Mangal</vt:lpstr>
      <vt:lpstr>Open Sans</vt:lpstr>
      <vt:lpstr>Wingdings</vt:lpstr>
      <vt:lpstr>Arial</vt:lpstr>
      <vt:lpstr>GEC_template</vt:lpstr>
      <vt:lpstr>Equation</vt:lpstr>
      <vt:lpstr>Lecture 12:  Perceptron and Back Propagation</vt:lpstr>
      <vt:lpstr>Outline</vt:lpstr>
      <vt:lpstr>Outline</vt:lpstr>
      <vt:lpstr>Classification and Logistic Regression</vt:lpstr>
      <vt:lpstr>Classification</vt:lpstr>
      <vt:lpstr>Heart Data</vt:lpstr>
      <vt:lpstr>Heart Data: logistic estimation</vt:lpstr>
      <vt:lpstr>Logistic Regression</vt:lpstr>
      <vt:lpstr>Logistic Regression</vt:lpstr>
      <vt:lpstr>Logistic Regression</vt:lpstr>
      <vt:lpstr>Logistic Regression</vt:lpstr>
      <vt:lpstr>Logistic Regression</vt:lpstr>
      <vt:lpstr>Estimating the coefficients for Logistic Regression </vt:lpstr>
      <vt:lpstr>But what is the idea? </vt:lpstr>
      <vt:lpstr>But what is the idea? </vt:lpstr>
      <vt:lpstr>But what is the idea? </vt:lpstr>
      <vt:lpstr>But what is the idea? </vt:lpstr>
      <vt:lpstr>Minimizing the Loss function</vt:lpstr>
      <vt:lpstr>Minimizing the Loss function</vt:lpstr>
      <vt:lpstr>Minimization of the Loss Function </vt:lpstr>
      <vt:lpstr>Minimization of the Loss Function </vt:lpstr>
      <vt:lpstr>Let’s play the Pavlos game</vt:lpstr>
      <vt:lpstr>Gradient Descent </vt:lpstr>
      <vt:lpstr>Considerations </vt:lpstr>
      <vt:lpstr>Considerations </vt:lpstr>
      <vt:lpstr>Derivatives: Memories from middle school</vt:lpstr>
      <vt:lpstr>Linear Regression</vt:lpstr>
      <vt:lpstr>Logistic Regression Derivatives</vt:lpstr>
      <vt:lpstr>Chain Rule</vt:lpstr>
      <vt:lpstr>Logistic Regression derivatives</vt:lpstr>
      <vt:lpstr>PowerPoint Presentation</vt:lpstr>
      <vt:lpstr>PowerPoint Presentation</vt:lpstr>
      <vt:lpstr>Learning Rate</vt:lpstr>
      <vt:lpstr>Learning Rate</vt:lpstr>
      <vt:lpstr>Local and Global minima</vt:lpstr>
      <vt:lpstr>Local vs Global Minima</vt:lpstr>
      <vt:lpstr>Local vs Global Minima</vt:lpstr>
      <vt:lpstr>Local vs Global Minima</vt:lpstr>
      <vt:lpstr>Large data</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Artificial Neural Networks (ANN)</vt:lpstr>
      <vt:lpstr>Logistic Regression Revisited</vt:lpstr>
      <vt:lpstr>Build our first ANN</vt:lpstr>
      <vt:lpstr>Build our first ANN</vt:lpstr>
      <vt:lpstr>Example Using Heart Data</vt:lpstr>
      <vt:lpstr>Example Using Heart Data</vt:lpstr>
      <vt:lpstr>Example</vt:lpstr>
      <vt:lpstr>Pavlos game #232</vt:lpstr>
      <vt:lpstr>Pavlos game #232</vt:lpstr>
      <vt:lpstr>Pavlos game #232</vt:lpstr>
      <vt:lpstr>Backpropagation</vt:lpstr>
      <vt:lpstr>Backpropagation: Logistic Regression Revisited</vt:lpstr>
      <vt:lpstr>Backpropagation</vt:lpstr>
      <vt:lpstr>Backpropagation</vt:lpstr>
      <vt:lpstr>Backpropagation. Pavlos game #456 </vt:lpstr>
      <vt:lpstr>Idea 1: Evaluate the derivative at: X={3}, y=1, W=3  </vt:lpstr>
      <vt:lpstr>Basic functions</vt:lpstr>
      <vt:lpstr>Basic functions</vt:lpstr>
      <vt:lpstr>Putting it altogether </vt:lpstr>
      <vt:lpstr>PowerPoint Presentation</vt:lpstr>
      <vt:lpstr>Putting it altogether </vt:lpstr>
      <vt:lpstr>Forward mode: Evaluate the derivative at: X={3}, y=1, W=3  </vt:lpstr>
      <vt:lpstr>Backward mode: Evaluate the derivative at: X={3}, y=1, W=3  </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Microsoft Office User</cp:lastModifiedBy>
  <cp:revision>230</cp:revision>
  <dcterms:created xsi:type="dcterms:W3CDTF">2018-07-15T23:20:29Z</dcterms:created>
  <dcterms:modified xsi:type="dcterms:W3CDTF">2018-10-22T04:05:07Z</dcterms:modified>
</cp:coreProperties>
</file>